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2" r:id="rId7"/>
    <p:sldId id="264" r:id="rId8"/>
    <p:sldId id="266" r:id="rId9"/>
    <p:sldId id="265" r:id="rId10"/>
    <p:sldId id="272" r:id="rId11"/>
    <p:sldId id="270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5.png"/><Relationship Id="rId7" Type="http://schemas.openxmlformats.org/officeDocument/2006/relationships/image" Target="../media/image30.png"/><Relationship Id="rId12" Type="http://schemas.openxmlformats.org/officeDocument/2006/relationships/image" Target="../media/image38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11" Type="http://schemas.openxmlformats.org/officeDocument/2006/relationships/image" Target="../media/image37.png"/><Relationship Id="rId5" Type="http://schemas.openxmlformats.org/officeDocument/2006/relationships/image" Target="../media/image28.png"/><Relationship Id="rId10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1.png"/><Relationship Id="rId5" Type="http://schemas.openxmlformats.org/officeDocument/2006/relationships/image" Target="../media/image300.png"/><Relationship Id="rId10" Type="http://schemas.openxmlformats.org/officeDocument/2006/relationships/image" Target="../media/image27.jpeg"/><Relationship Id="rId4" Type="http://schemas.openxmlformats.org/officeDocument/2006/relationships/image" Target="../media/image43.png"/><Relationship Id="rId9" Type="http://schemas.openxmlformats.org/officeDocument/2006/relationships/image" Target="../media/image3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4" Type="http://schemas.openxmlformats.org/officeDocument/2006/relationships/image" Target="../media/image47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8" Type="http://schemas.openxmlformats.org/officeDocument/2006/relationships/image" Target="../media/image19.png"/><Relationship Id="rId3" Type="http://schemas.openxmlformats.org/officeDocument/2006/relationships/image" Target="../media/image6.png"/><Relationship Id="rId21" Type="http://schemas.openxmlformats.org/officeDocument/2006/relationships/image" Target="../media/image24.png"/><Relationship Id="rId7" Type="http://schemas.openxmlformats.org/officeDocument/2006/relationships/image" Target="../media/image15.png"/><Relationship Id="rId17" Type="http://schemas.openxmlformats.org/officeDocument/2006/relationships/image" Target="../media/image4.jpe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5" Type="http://schemas.openxmlformats.org/officeDocument/2006/relationships/image" Target="../media/image170.png"/><Relationship Id="rId23" Type="http://schemas.openxmlformats.org/officeDocument/2006/relationships/image" Target="../media/image60.png"/><Relationship Id="rId19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2.png"/><Relationship Id="rId3" Type="http://schemas.openxmlformats.org/officeDocument/2006/relationships/image" Target="../media/image291.png"/><Relationship Id="rId7" Type="http://schemas.openxmlformats.org/officeDocument/2006/relationships/image" Target="../media/image30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0.png"/><Relationship Id="rId5" Type="http://schemas.openxmlformats.org/officeDocument/2006/relationships/image" Target="../media/image330.png"/><Relationship Id="rId4" Type="http://schemas.openxmlformats.org/officeDocument/2006/relationships/image" Target="../media/image32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mages.fineartamerica.com/images-medium-large/6-sir-isaac-newton-1643-1727-granger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42" y="2380093"/>
            <a:ext cx="2808312" cy="3605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nmosktoday.ru/pictures/news/44076/picture-1000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31999"/>
            <a:ext cx="3154781" cy="225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te: circa 1810. b joseph louis lagrange mathematician astronomer/b br Â© M...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657744"/>
            <a:ext cx="2466008" cy="2933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60062" y="5681039"/>
            <a:ext cx="14813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И.Ньютон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20632" y="5974061"/>
            <a:ext cx="14412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В.Лейбниц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2696" y="5453602"/>
            <a:ext cx="16706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Ж.Лагранж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94052" y="764704"/>
            <a:ext cx="503246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Производная.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Решение задач.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324" y="1156633"/>
            <a:ext cx="8781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Предлог из  трех  букв;  </a:t>
            </a:r>
          </a:p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Камень на 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языке;  </a:t>
            </a:r>
          </a:p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оселок около  Ухты,  только  женского  рода.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37887" y="2203"/>
            <a:ext cx="38160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Тема урока: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06452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7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1F9FC"/>
              </a:clrFrom>
              <a:clrTo>
                <a:srgbClr val="F1F9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069" y="1859019"/>
            <a:ext cx="1638510" cy="127551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92422">
            <a:off x="5254735" y="3370631"/>
            <a:ext cx="905194" cy="5129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593373">
            <a:off x="5268354" y="4240722"/>
            <a:ext cx="905194" cy="51298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5746874" y="2922420"/>
            <a:ext cx="905193" cy="5129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2200671" y="5115069"/>
            <a:ext cx="905193" cy="51298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6610461" y="2919395"/>
            <a:ext cx="905193" cy="51298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1390505" y="3428140"/>
            <a:ext cx="905193" cy="51298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1351036" y="5134339"/>
            <a:ext cx="905193" cy="51298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2215075" y="3428142"/>
            <a:ext cx="905193" cy="51298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7480180" y="5498841"/>
            <a:ext cx="905193" cy="512983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6610460" y="5498842"/>
            <a:ext cx="905193" cy="51298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7480181" y="2939279"/>
            <a:ext cx="905193" cy="512983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102875" y="3420291"/>
            <a:ext cx="905193" cy="512983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92422">
            <a:off x="4326016" y="3859493"/>
            <a:ext cx="905194" cy="512983"/>
          </a:xfrm>
          <a:prstGeom prst="rect">
            <a:avLst/>
          </a:prstGeom>
        </p:spPr>
      </p:pic>
      <p:pic>
        <p:nvPicPr>
          <p:cNvPr id="37" name="Рисунок 3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593373">
            <a:off x="7866487" y="2018366"/>
            <a:ext cx="905194" cy="512983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92422">
            <a:off x="893774" y="3836300"/>
            <a:ext cx="905194" cy="512983"/>
          </a:xfrm>
          <a:prstGeom prst="rect">
            <a:avLst/>
          </a:prstGeom>
        </p:spPr>
      </p:pic>
      <p:pic>
        <p:nvPicPr>
          <p:cNvPr id="41" name="Рисунок 4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897406" y="4650994"/>
            <a:ext cx="905194" cy="512983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12332">
            <a:off x="3477592" y="2035854"/>
            <a:ext cx="905194" cy="512983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916791" y="1604502"/>
            <a:ext cx="905193" cy="512983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5746875" y="5498841"/>
            <a:ext cx="905193" cy="51298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5282988" y="5067491"/>
            <a:ext cx="905194" cy="512983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7895646" y="3370183"/>
            <a:ext cx="905194" cy="512983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4329647" y="4702987"/>
            <a:ext cx="905194" cy="512983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7908212" y="5067488"/>
            <a:ext cx="905194" cy="512983"/>
          </a:xfrm>
          <a:prstGeom prst="rect">
            <a:avLst/>
          </a:prstGeom>
        </p:spPr>
      </p:pic>
      <p:pic>
        <p:nvPicPr>
          <p:cNvPr id="60" name="Рисунок 5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14650564">
            <a:off x="7891994" y="4217018"/>
            <a:ext cx="905194" cy="512983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955870" y="3407973"/>
            <a:ext cx="905193" cy="51298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901615" y="5115068"/>
            <a:ext cx="905193" cy="512983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046298" y="5115070"/>
            <a:ext cx="905193" cy="512983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4776075" y="1584741"/>
            <a:ext cx="905193" cy="512983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6534547" y="1568620"/>
            <a:ext cx="905193" cy="512983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5654130" y="1571282"/>
            <a:ext cx="905193" cy="512983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7398643" y="1572312"/>
            <a:ext cx="905193" cy="512983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3970026" y="2432689"/>
            <a:ext cx="905193" cy="512983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4845493" y="2432689"/>
            <a:ext cx="905193" cy="512983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6596841" y="2415201"/>
            <a:ext cx="905193" cy="512983"/>
          </a:xfrm>
          <a:prstGeom prst="rect">
            <a:avLst/>
          </a:prstGeom>
        </p:spPr>
      </p:pic>
      <p:pic>
        <p:nvPicPr>
          <p:cNvPr id="50" name="Рисунок 49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5716424" y="2417863"/>
            <a:ext cx="905193" cy="512983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13"/>
          <a:stretch/>
        </p:blipFill>
        <p:spPr>
          <a:xfrm rot="20011656">
            <a:off x="7460937" y="2418893"/>
            <a:ext cx="905193" cy="512983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243062" y="773542"/>
            <a:ext cx="8712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спички выложить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возможные варианты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прямоугольников, используя для каждого прямоугольника 12 спичек. 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Считая длину одной спички равной 5 см, вычислить площади полученных прямоугольников. Какой формы прямоугольник имеет максимальную площадь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987824" y="208637"/>
            <a:ext cx="2863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задание.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6937" y="6002018"/>
            <a:ext cx="78677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максимальную площадь при заданном периметре имеет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6157" y="2102300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125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403266" y="4312547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2495365" y="4312547"/>
            <a:ext cx="1292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=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см³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429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500"/>
                            </p:stCondLst>
                            <p:childTnLst>
                              <p:par>
                                <p:cTn id="9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3000"/>
                            </p:stCondLst>
                            <p:childTnLst>
                              <p:par>
                                <p:cTn id="10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0"/>
                            </p:stCondLst>
                            <p:childTnLst>
                              <p:par>
                                <p:cTn id="1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500"/>
                            </p:stCondLst>
                            <p:childTnLst>
                              <p:par>
                                <p:cTn id="1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500"/>
                            </p:stCondLst>
                            <p:childTnLst>
                              <p:par>
                                <p:cTn id="14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000"/>
                            </p:stCondLst>
                            <p:childTnLst>
                              <p:par>
                                <p:cTn id="14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500"/>
                            </p:stCondLst>
                            <p:childTnLst>
                              <p:par>
                                <p:cTn id="1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2000"/>
                            </p:stCondLst>
                            <p:childTnLst>
                              <p:par>
                                <p:cTn id="15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2500"/>
                            </p:stCondLst>
                            <p:childTnLst>
                              <p:par>
                                <p:cTn id="16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000"/>
                            </p:stCondLst>
                            <p:childTnLst>
                              <p:par>
                                <p:cTn id="16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3500"/>
                            </p:stCondLst>
                            <p:childTnLst>
                              <p:par>
                                <p:cTn id="17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500"/>
                            </p:stCondLst>
                            <p:childTnLst>
                              <p:par>
                                <p:cTn id="18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0"/>
                            </p:stCondLst>
                            <p:childTnLst>
                              <p:par>
                                <p:cTn id="18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500"/>
                            </p:stCondLst>
                            <p:childTnLst>
                              <p:par>
                                <p:cTn id="19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58" grpId="0"/>
      <p:bldP spid="5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87119" y="229653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274471" y="1920821"/>
                <a:ext cx="188397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smtClean="0">
                          <a:latin typeface="Cambria Math"/>
                        </a:rPr>
                        <m:t>2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+</m:t>
                      </m:r>
                      <m:r>
                        <a:rPr lang="ru-RU" sz="2400" b="0" i="1" smtClean="0">
                          <a:latin typeface="Cambria Math"/>
                        </a:rPr>
                        <m:t>2</m:t>
                      </m:r>
                      <m:r>
                        <a:rPr lang="ru-RU" sz="2400" i="1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b="1" i="0" smtClean="0">
                          <a:latin typeface="Cambria Math"/>
                        </a:rPr>
                        <m:t>Р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4471" y="1920821"/>
                <a:ext cx="1883977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364670" y="3175699"/>
                <a:ext cx="1544141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>
                          <a:latin typeface="Cambria Math"/>
                        </a:rPr>
                        <m:t>−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4670" y="3175699"/>
                <a:ext cx="1544141" cy="781368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394905" y="3229095"/>
                <a:ext cx="2411746" cy="7105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800" b="1" i="1" smtClean="0">
                        <a:latin typeface="Cambria Math"/>
                      </a:rPr>
                      <m:t>𝒔</m:t>
                    </m:r>
                    <m:r>
                      <a:rPr lang="ru-RU" sz="2800" b="0" i="1" smtClean="0">
                        <a:latin typeface="Cambria Math"/>
                      </a:rPr>
                      <m:t>=</m:t>
                    </m:r>
                    <m:r>
                      <a:rPr lang="ru-RU" sz="2800" b="0" i="1" smtClean="0">
                        <a:latin typeface="Cambria Math"/>
                      </a:rPr>
                      <m:t>𝑥</m:t>
                    </m:r>
                    <m:r>
                      <a:rPr lang="ru-RU" sz="2800" b="0" i="1" smtClean="0">
                        <a:latin typeface="Cambria Math"/>
                      </a:rPr>
                      <m:t>⋅( </m:t>
                    </m:r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800" i="1">
                            <a:latin typeface="Cambria Math"/>
                          </a:rPr>
                          <m:t>Р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800">
                        <a:latin typeface="Cambria Math"/>
                      </a:rPr>
                      <m:t>−</m:t>
                    </m:r>
                    <m:r>
                      <a:rPr lang="ru-RU" sz="2800" i="1">
                        <a:latin typeface="Cambria Math"/>
                      </a:rPr>
                      <m:t>𝑥</m:t>
                    </m:r>
                  </m:oMath>
                </a14:m>
                <a:r>
                  <a:rPr lang="ru-RU" sz="2400" dirty="0" smtClean="0"/>
                  <a:t>)</a:t>
                </a:r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905" y="3229095"/>
                <a:ext cx="2411746" cy="710579"/>
              </a:xfrm>
              <a:prstGeom prst="rect">
                <a:avLst/>
              </a:prstGeom>
              <a:blipFill rotWithShape="1">
                <a:blip r:embed="rId4"/>
                <a:stretch>
                  <a:fillRect r="-2020" b="-517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300095" y="3972317"/>
                <a:ext cx="5073972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Функция принимает максимальное значение,если </m:t>
                          </m:r>
                          <m:r>
                            <a:rPr lang="ru-RU" b="1" i="1">
                              <a:latin typeface="Cambria Math"/>
                            </a:rPr>
                            <m:t>𝒔</m:t>
                          </m:r>
                        </m:e>
                        <m:sup>
                          <m:r>
                            <a:rPr lang="ru-RU" b="1" i="1">
                              <a:latin typeface="Cambria Math"/>
                            </a:rPr>
                            <m:t>′</m:t>
                          </m:r>
                        </m:sup>
                      </m:sSup>
                    </m:oMath>
                  </m:oMathPara>
                </a14:m>
                <a:endParaRPr lang="ru-RU" b="1" i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95" y="3972317"/>
                <a:ext cx="5073972" cy="369332"/>
              </a:xfrm>
              <a:prstGeom prst="rect">
                <a:avLst/>
              </a:prstGeom>
              <a:blipFill rotWithShape="1">
                <a:blip r:embed="rId5"/>
                <a:stretch>
                  <a:fillRect l="-240" r="-1116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Группа 10"/>
          <p:cNvGrpSpPr/>
          <p:nvPr/>
        </p:nvGrpSpPr>
        <p:grpSpPr>
          <a:xfrm>
            <a:off x="813007" y="1621872"/>
            <a:ext cx="571637" cy="2028931"/>
            <a:chOff x="683568" y="2281673"/>
            <a:chExt cx="476364" cy="1162135"/>
          </a:xfrm>
        </p:grpSpPr>
        <p:cxnSp>
          <p:nvCxnSpPr>
            <p:cNvPr id="12" name="Прямая соединительная линия 11"/>
            <p:cNvCxnSpPr/>
            <p:nvPr/>
          </p:nvCxnSpPr>
          <p:spPr>
            <a:xfrm flipH="1">
              <a:off x="683568" y="3443807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Прямая соединительная линия 12"/>
            <p:cNvCxnSpPr/>
            <p:nvPr/>
          </p:nvCxnSpPr>
          <p:spPr>
            <a:xfrm flipV="1">
              <a:off x="683568" y="2624139"/>
              <a:ext cx="0" cy="819669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 стрелкой 13"/>
            <p:cNvCxnSpPr/>
            <p:nvPr/>
          </p:nvCxnSpPr>
          <p:spPr>
            <a:xfrm flipV="1">
              <a:off x="683568" y="2281673"/>
              <a:ext cx="476364" cy="34246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14"/>
          <p:cNvGrpSpPr/>
          <p:nvPr/>
        </p:nvGrpSpPr>
        <p:grpSpPr>
          <a:xfrm>
            <a:off x="948309" y="3728438"/>
            <a:ext cx="698393" cy="1801468"/>
            <a:chOff x="683568" y="1817508"/>
            <a:chExt cx="581995" cy="1755508"/>
          </a:xfrm>
        </p:grpSpPr>
        <p:cxnSp>
          <p:nvCxnSpPr>
            <p:cNvPr id="16" name="Прямая соединительная линия 15"/>
            <p:cNvCxnSpPr/>
            <p:nvPr/>
          </p:nvCxnSpPr>
          <p:spPr>
            <a:xfrm flipH="1">
              <a:off x="683568" y="3573016"/>
              <a:ext cx="581995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V="1">
              <a:off x="683568" y="2150431"/>
              <a:ext cx="0" cy="1422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 стрелкой 17"/>
            <p:cNvCxnSpPr/>
            <p:nvPr/>
          </p:nvCxnSpPr>
          <p:spPr>
            <a:xfrm flipV="1">
              <a:off x="683568" y="1817508"/>
              <a:ext cx="384206" cy="33292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4988768" y="1326304"/>
            <a:ext cx="2239924" cy="10561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958454" y="88170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4600778" y="1623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220129" y="1623562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1311278" y="2393323"/>
                <a:ext cx="1544141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+</m:t>
                      </m:r>
                      <m:r>
                        <a:rPr lang="ru-RU" sz="2400" i="1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278" y="2393323"/>
                <a:ext cx="1544141" cy="781368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6041398" y="3174691"/>
                <a:ext cx="2126769" cy="781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𝒔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400" i="1">
                          <a:latin typeface="Cambria Math"/>
                        </a:rPr>
                        <m:t>⋅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1398" y="3174691"/>
                <a:ext cx="2126769" cy="78136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1262479" y="1272318"/>
                <a:ext cx="162862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𝒔</m:t>
                      </m:r>
                      <m:r>
                        <a:rPr lang="ru-RU" sz="2400" b="0" i="1" smtClean="0">
                          <a:latin typeface="Cambria Math"/>
                        </a:rPr>
                        <m:t>=</m:t>
                      </m:r>
                      <m:r>
                        <a:rPr lang="ru-RU" sz="2400" b="0" i="1" smtClean="0">
                          <a:latin typeface="Cambria Math"/>
                        </a:rPr>
                        <m:t>𝑥</m:t>
                      </m:r>
                      <m:r>
                        <a:rPr lang="ru-RU" sz="2400" b="0" i="1" smtClean="0">
                          <a:latin typeface="Cambria Math"/>
                        </a:rPr>
                        <m:t>⋅</m:t>
                      </m:r>
                      <m:r>
                        <a:rPr lang="ru-RU" sz="2400" i="1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2479" y="1272318"/>
                <a:ext cx="1628628" cy="461665"/>
              </a:xfrm>
              <a:prstGeom prst="rect">
                <a:avLst/>
              </a:prstGeom>
              <a:blipFill rotWithShape="1">
                <a:blip r:embed="rId8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709129" y="5135489"/>
                <a:ext cx="1001300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9129" y="5135489"/>
                <a:ext cx="1001300" cy="781368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3394905" y="5170000"/>
                <a:ext cx="1005275" cy="7813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0" i="1" smtClean="0"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400" b="0" i="1" smtClean="0">
                              <a:latin typeface="Cambria Math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905" y="5170000"/>
                <a:ext cx="1005275" cy="781368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5112943" y="5329851"/>
                <a:ext cx="10033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i="1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12943" y="5329851"/>
                <a:ext cx="1003352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/>
          <p:cNvSpPr txBox="1"/>
          <p:nvPr/>
        </p:nvSpPr>
        <p:spPr>
          <a:xfrm>
            <a:off x="1215620" y="5916857"/>
            <a:ext cx="71858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Максимальную площадь при заданном периметре имеет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квадрат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77743" y="294526"/>
            <a:ext cx="77819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каких условиях прямоугольник с периметром Р ( постоянная величина) будет иметь максимальную площадь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угольник 36"/>
              <p:cNvSpPr/>
              <p:nvPr/>
            </p:nvSpPr>
            <p:spPr>
              <a:xfrm>
                <a:off x="5915270" y="4375778"/>
                <a:ext cx="1458797" cy="666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00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Р</m:t>
                          </m:r>
                        </m:num>
                        <m:den>
                          <m:r>
                            <a:rPr lang="ru-RU" sz="2000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ru-RU" sz="2000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r>
                        <a:rPr lang="ru-RU" sz="2000" i="1">
                          <a:solidFill>
                            <a:prstClr val="black"/>
                          </a:solidFill>
                          <a:latin typeface="Cambria Math"/>
                        </a:rPr>
                        <m:t>2</m:t>
                      </m:r>
                      <m:r>
                        <a:rPr lang="ru-RU" sz="2000" i="1">
                          <a:solidFill>
                            <a:prstClr val="black"/>
                          </a:solidFill>
                          <a:latin typeface="Cambria Math"/>
                        </a:rPr>
                        <m:t>𝑥</m:t>
                      </m:r>
                      <m:r>
                        <a:rPr lang="ru-RU" sz="200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ru-RU" sz="2000" b="0" i="0" smtClean="0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37" name="Прямоугольник 3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15270" y="4375778"/>
                <a:ext cx="1458797" cy="666529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876470" y="3972317"/>
                <a:ext cx="603050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>
                          <a:solidFill>
                            <a:prstClr val="black"/>
                          </a:solidFill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6470" y="3972317"/>
                <a:ext cx="603050" cy="369332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34"/>
              <p:cNvSpPr/>
              <p:nvPr/>
            </p:nvSpPr>
            <p:spPr>
              <a:xfrm>
                <a:off x="1409356" y="4375778"/>
                <a:ext cx="3820635" cy="622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/>
                      </a:rPr>
                      <m:t>𝒔</m:t>
                    </m:r>
                    <m:r>
                      <a:rPr lang="ru-RU" sz="2400" b="1" i="1" smtClean="0">
                        <a:latin typeface="Cambria Math"/>
                      </a:rPr>
                      <m:t>′</m:t>
                    </m:r>
                    <m:r>
                      <a:rPr lang="ru-RU" sz="2400">
                        <a:latin typeface="Cambria Math"/>
                      </a:rPr>
                      <m:t>=</m:t>
                    </m:r>
                    <m:r>
                      <a:rPr lang="ru-RU" sz="2400" b="0" i="0" smtClean="0">
                        <a:latin typeface="Cambria Math"/>
                      </a:rPr>
                      <m:t>( </m:t>
                    </m:r>
                    <m:f>
                      <m:fPr>
                        <m:ctrlPr>
                          <a:rPr lang="ru-RU" sz="24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0" i="1" smtClean="0">
                            <a:latin typeface="Cambria Math"/>
                          </a:rPr>
                          <m:t>Р</m:t>
                        </m:r>
                      </m:num>
                      <m:den>
                        <m:r>
                          <a:rPr lang="ru-RU" sz="2400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400" i="1">
                        <a:latin typeface="Cambria Math"/>
                      </a:rPr>
                      <m:t>⋅</m:t>
                    </m:r>
                    <m:r>
                      <a:rPr lang="ru-RU" sz="2400" i="1">
                        <a:latin typeface="Cambria Math"/>
                      </a:rPr>
                      <m:t>𝑥</m:t>
                    </m:r>
                    <m:r>
                      <a:rPr lang="ru-RU" sz="2400">
                        <a:latin typeface="Cambria Math"/>
                      </a:rPr>
                      <m:t>−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𝑥</m:t>
                        </m:r>
                      </m:e>
                      <m:sup>
                        <m:r>
                          <a:rPr lang="ru-RU" sz="240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 smtClean="0"/>
                  <a:t>)′ 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Р</m:t>
                        </m:r>
                      </m:num>
                      <m:den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ru-RU" sz="2400">
                        <a:solidFill>
                          <a:prstClr val="black"/>
                        </a:solidFill>
                        <a:latin typeface="Cambria Math"/>
                      </a:rPr>
                      <m:t>−</m:t>
                    </m:r>
                    <m:r>
                      <a:rPr lang="ru-RU" sz="2400" i="1">
                        <a:solidFill>
                          <a:prstClr val="black"/>
                        </a:solidFill>
                        <a:latin typeface="Cambria Math"/>
                      </a:rPr>
                      <m:t>2</m:t>
                    </m:r>
                    <m:r>
                      <a:rPr lang="ru-RU" sz="2400" i="1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35" name="Прямоугольник 3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356" y="4375778"/>
                <a:ext cx="3820635" cy="622286"/>
              </a:xfrm>
              <a:prstGeom prst="rect">
                <a:avLst/>
              </a:prstGeom>
              <a:blipFill rotWithShape="1">
                <a:blip r:embed="rId14"/>
                <a:stretch>
                  <a:fillRect b="-98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3993077" y="4338559"/>
            <a:ext cx="1215401" cy="6595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994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20" grpId="0" animBg="1"/>
      <p:bldP spid="21" grpId="0"/>
      <p:bldP spid="23" grpId="0"/>
      <p:bldP spid="24" grpId="0"/>
      <p:bldP spid="28" grpId="0"/>
      <p:bldP spid="30" grpId="0"/>
      <p:bldP spid="31" grpId="0"/>
      <p:bldP spid="29" grpId="0"/>
      <p:bldP spid="32" grpId="0"/>
      <p:bldP spid="33" grpId="0"/>
      <p:bldP spid="34" grpId="0"/>
      <p:bldP spid="37" grpId="0"/>
      <p:bldP spid="38" grpId="0"/>
      <p:bldP spid="35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48680"/>
            <a:ext cx="8496944" cy="720080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Хозяйственные постройки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>
            <a:off x="4287465" y="1268760"/>
            <a:ext cx="0" cy="118414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>
            <a:off x="4287465" y="2452906"/>
            <a:ext cx="212374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6420334" y="1268760"/>
            <a:ext cx="0" cy="118414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186670" y="1991241"/>
            <a:ext cx="4154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44140" y="156934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151730" y="2044512"/>
                <a:ext cx="18791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smtClean="0">
                          <a:latin typeface="Cambria Math"/>
                        </a:rPr>
                        <m:t>2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+</m:t>
                      </m:r>
                      <m:r>
                        <a:rPr lang="ru-RU" sz="2400" i="1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b="0" i="0" smtClean="0">
                          <a:latin typeface="Cambria Math"/>
                        </a:rPr>
                        <m:t>24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730" y="2044512"/>
                <a:ext cx="1879169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151730" y="2645391"/>
                <a:ext cx="187916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𝑦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b="0" i="0" smtClean="0">
                          <a:latin typeface="Cambria Math"/>
                        </a:rPr>
                        <m:t>24</m:t>
                      </m:r>
                      <m:r>
                        <a:rPr lang="ru-RU" sz="2400">
                          <a:latin typeface="Cambria Math"/>
                        </a:rPr>
                        <m:t>−2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1730" y="2645391"/>
                <a:ext cx="1879169" cy="461665"/>
              </a:xfrm>
              <a:prstGeom prst="rect">
                <a:avLst/>
              </a:prstGeom>
              <a:blipFill rotWithShape="1">
                <a:blip r:embed="rId3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1096338" y="3279681"/>
                <a:ext cx="137569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>
                          <a:latin typeface="Cambria Math"/>
                        </a:rPr>
                        <m:t>𝑠</m:t>
                      </m:r>
                      <m:r>
                        <a:rPr lang="ru-RU" sz="2400" b="0" i="1">
                          <a:latin typeface="Cambria Math"/>
                        </a:rPr>
                        <m:t>=</m:t>
                      </m:r>
                      <m:r>
                        <a:rPr lang="ru-RU" sz="2400" b="0" i="1">
                          <a:latin typeface="Cambria Math"/>
                        </a:rPr>
                        <m:t>𝑥</m:t>
                      </m:r>
                      <m:r>
                        <a:rPr lang="ru-RU" sz="2400" b="0" i="1">
                          <a:latin typeface="Cambria Math"/>
                        </a:rPr>
                        <m:t>⋅</m:t>
                      </m:r>
                      <m:r>
                        <a:rPr lang="ru-RU" sz="2400" b="0" i="1">
                          <a:latin typeface="Cambria Math"/>
                        </a:rPr>
                        <m:t>𝑦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6338" y="3279681"/>
                <a:ext cx="1375698" cy="461665"/>
              </a:xfrm>
              <a:prstGeom prst="rect">
                <a:avLst/>
              </a:prstGeom>
              <a:blipFill rotWithShape="1"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077821" y="3801346"/>
                <a:ext cx="217425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𝑠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b="0" i="1" smtClean="0">
                          <a:latin typeface="Cambria Math"/>
                        </a:rPr>
                        <m:t>24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−2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21" y="3801346"/>
                <a:ext cx="2174250" cy="46166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1077821" y="4386400"/>
                <a:ext cx="252261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/>
                            </a:rPr>
                            <m:t>𝑠</m:t>
                          </m:r>
                        </m:e>
                        <m:sup>
                          <m:r>
                            <a:rPr lang="ru-RU" sz="240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ru-RU" sz="2400">
                          <a:latin typeface="Cambria Math"/>
                        </a:rPr>
                        <m:t>=</m:t>
                      </m:r>
                      <m:r>
                        <a:rPr lang="ru-RU" sz="2400" b="0" i="0" smtClean="0">
                          <a:latin typeface="Cambria Math"/>
                        </a:rPr>
                        <m:t>24</m:t>
                      </m:r>
                      <m:r>
                        <a:rPr lang="ru-RU" sz="2400">
                          <a:latin typeface="Cambria Math"/>
                        </a:rPr>
                        <m:t>−4</m:t>
                      </m:r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7821" y="4386400"/>
                <a:ext cx="2522614" cy="461665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094824" y="5014446"/>
                <a:ext cx="120488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prstClr val="black"/>
                        </a:solidFill>
                        <a:latin typeface="Cambria Math"/>
                      </a:rPr>
                      <m:t>𝑥</m:t>
                    </m:r>
                    <m:r>
                      <a:rPr lang="ru-RU" sz="240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ru-RU" sz="2400" b="0" i="0" smtClean="0">
                        <a:solidFill>
                          <a:prstClr val="black"/>
                        </a:solidFill>
                        <a:latin typeface="Cambria Math"/>
                      </a:rPr>
                      <m:t>6</m:t>
                    </m:r>
                  </m:oMath>
                </a14:m>
                <a:r>
                  <a:rPr lang="ru-RU" sz="2400" dirty="0" smtClean="0">
                    <a:solidFill>
                      <a:prstClr val="black"/>
                    </a:solidFill>
                  </a:rPr>
                  <a:t> </a:t>
                </a:r>
                <a:r>
                  <a:rPr lang="ru-RU" sz="2400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</a:t>
                </a:r>
                <a:endParaRPr lang="ru-RU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824" y="5014446"/>
                <a:ext cx="1204882" cy="461665"/>
              </a:xfrm>
              <a:prstGeom prst="rect">
                <a:avLst/>
              </a:prstGeom>
              <a:blipFill rotWithShape="1">
                <a:blip r:embed="rId7"/>
                <a:stretch>
                  <a:fillRect t="-12000" r="-6091" b="-29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2527832" y="5014446"/>
                <a:ext cx="137877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</a:rPr>
                      <m:t>𝑦</m:t>
                    </m:r>
                    <m:r>
                      <a:rPr lang="ru-RU" sz="2400">
                        <a:latin typeface="Cambria Math"/>
                      </a:rPr>
                      <m:t>=</m:t>
                    </m:r>
                    <m:r>
                      <a:rPr lang="ru-RU" sz="2400" b="0" i="0" smtClean="0">
                        <a:latin typeface="Cambria Math"/>
                      </a:rPr>
                      <m:t>12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7832" y="5014446"/>
                <a:ext cx="1378775" cy="461665"/>
              </a:xfrm>
              <a:prstGeom prst="rect">
                <a:avLst/>
              </a:prstGeom>
              <a:blipFill rotWithShape="1">
                <a:blip r:embed="rId8"/>
                <a:stretch>
                  <a:fillRect l="-1327" t="-10667" r="-5310" b="-30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174541" y="5607093"/>
                <a:ext cx="1487330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1" i="1" smtClean="0">
                        <a:latin typeface="Cambria Math"/>
                      </a:rPr>
                      <m:t>𝒔</m:t>
                    </m:r>
                    <m:r>
                      <a:rPr lang="ru-RU" sz="2400" b="1">
                        <a:latin typeface="Cambria Math"/>
                      </a:rPr>
                      <m:t>=</m:t>
                    </m:r>
                    <m:r>
                      <a:rPr lang="ru-RU" sz="2400" b="1" i="0" smtClean="0">
                        <a:latin typeface="Cambria Math"/>
                      </a:rPr>
                      <m:t>𝟕𝟐</m:t>
                    </m:r>
                  </m:oMath>
                </a14:m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м²</a:t>
                </a:r>
                <a:endParaRPr lang="ru-RU" sz="2400" b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541" y="5607093"/>
                <a:ext cx="1487330" cy="461665"/>
              </a:xfrm>
              <a:prstGeom prst="rect">
                <a:avLst/>
              </a:prstGeom>
              <a:blipFill rotWithShape="1">
                <a:blip r:embed="rId9"/>
                <a:stretch>
                  <a:fillRect t="-10526" r="-4918" b="-28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6411206" y="1569341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dirty="0"/>
          </a:p>
        </p:txBody>
      </p:sp>
      <p:pic>
        <p:nvPicPr>
          <p:cNvPr id="1028" name="Picture 4" descr="https://im0-tub-ru.yandex.net/i?id=d5505815b2b127b8d6c8584ae55b58cf&amp;n=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2168" y="4184930"/>
            <a:ext cx="2697258" cy="212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24" name="Группа 1023"/>
          <p:cNvGrpSpPr/>
          <p:nvPr/>
        </p:nvGrpSpPr>
        <p:grpSpPr>
          <a:xfrm flipH="1" flipV="1">
            <a:off x="2472036" y="2876220"/>
            <a:ext cx="807730" cy="634293"/>
            <a:chOff x="683568" y="2281666"/>
            <a:chExt cx="1227293" cy="1162142"/>
          </a:xfrm>
        </p:grpSpPr>
        <p:cxnSp>
          <p:nvCxnSpPr>
            <p:cNvPr id="27" name="Прямая соединительная линия 26"/>
            <p:cNvCxnSpPr/>
            <p:nvPr/>
          </p:nvCxnSpPr>
          <p:spPr>
            <a:xfrm flipH="1" flipV="1">
              <a:off x="683568" y="3443806"/>
              <a:ext cx="430204" cy="2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28"/>
            <p:cNvCxnSpPr/>
            <p:nvPr/>
          </p:nvCxnSpPr>
          <p:spPr>
            <a:xfrm flipV="1">
              <a:off x="683568" y="2937182"/>
              <a:ext cx="0" cy="50662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 стрелкой 30"/>
            <p:cNvCxnSpPr>
              <a:endCxn id="14" idx="3"/>
            </p:cNvCxnSpPr>
            <p:nvPr/>
          </p:nvCxnSpPr>
          <p:spPr>
            <a:xfrm flipV="1">
              <a:off x="683568" y="2281666"/>
              <a:ext cx="1227293" cy="65551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3"/>
          <p:cNvGrpSpPr/>
          <p:nvPr/>
        </p:nvGrpSpPr>
        <p:grpSpPr>
          <a:xfrm>
            <a:off x="635291" y="2876224"/>
            <a:ext cx="516439" cy="2452300"/>
            <a:chOff x="683568" y="1883175"/>
            <a:chExt cx="430366" cy="1689841"/>
          </a:xfrm>
        </p:grpSpPr>
        <p:cxnSp>
          <p:nvCxnSpPr>
            <p:cNvPr id="25" name="Прямая соединительная линия 24"/>
            <p:cNvCxnSpPr/>
            <p:nvPr/>
          </p:nvCxnSpPr>
          <p:spPr>
            <a:xfrm flipH="1">
              <a:off x="683568" y="3573016"/>
              <a:ext cx="360040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Прямая соединительная линия 25"/>
            <p:cNvCxnSpPr/>
            <p:nvPr/>
          </p:nvCxnSpPr>
          <p:spPr>
            <a:xfrm flipV="1">
              <a:off x="683568" y="2150431"/>
              <a:ext cx="0" cy="1422585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 стрелкой 27"/>
            <p:cNvCxnSpPr>
              <a:endCxn id="13" idx="1"/>
            </p:cNvCxnSpPr>
            <p:nvPr/>
          </p:nvCxnSpPr>
          <p:spPr>
            <a:xfrm flipV="1">
              <a:off x="683568" y="1883175"/>
              <a:ext cx="430366" cy="267257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1832165" y="4386398"/>
            <a:ext cx="1768270" cy="5235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30" name="TextBox 1029"/>
          <p:cNvSpPr txBox="1"/>
          <p:nvPr/>
        </p:nvSpPr>
        <p:spPr>
          <a:xfrm>
            <a:off x="3574722" y="2644453"/>
            <a:ext cx="50297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Фермер решил сделать из сетки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рабицы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прямоугольный загон для домашнего скота. В качестве одной из сторон загона он использовал хозяйственные постройки. При каких значениях сторон площадь будет максимальной, если длина сетки 24 метра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816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1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20" grpId="0"/>
      <p:bldP spid="21" grpId="0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3848" y="332656"/>
            <a:ext cx="52565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каких значениях высоты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радиуса основания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цилиндрическая консервная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банка будет иметь наименьшую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поверхности 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заданном объеме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0,5 л = 500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см³.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этом случае на ее изготовление пойдет наименьшее количество жести.)</a:t>
            </a:r>
          </a:p>
        </p:txBody>
      </p:sp>
      <p:pic>
        <p:nvPicPr>
          <p:cNvPr id="2050" name="Picture 2" descr="http://fanday.ru/wp-content/uploads/2013/12/tincan_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32005"/>
            <a:ext cx="1659325" cy="151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70480" y="1902316"/>
            <a:ext cx="2020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 =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0,5 л = 500 см³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583038" y="692696"/>
            <a:ext cx="831863" cy="0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39552" y="692696"/>
            <a:ext cx="0" cy="1008112"/>
          </a:xfrm>
          <a:prstGeom prst="straightConnector1">
            <a:avLst/>
          </a:prstGeom>
          <a:ln w="28575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71984" y="173822"/>
            <a:ext cx="4539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R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2742" y="1012086"/>
            <a:ext cx="3064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08094" y="2329156"/>
                <a:ext cx="2959977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𝒔</m:t>
                      </m:r>
                      <m:r>
                        <a:rPr lang="ru-RU" sz="2400" b="1">
                          <a:latin typeface="Cambria Math"/>
                        </a:rPr>
                        <m:t>=</m:t>
                      </m:r>
                      <m:r>
                        <a:rPr lang="ru-RU" sz="2400" b="1" i="1">
                          <a:latin typeface="Cambria Math"/>
                        </a:rPr>
                        <m:t>𝟐</m:t>
                      </m:r>
                      <m:r>
                        <a:rPr lang="ru-RU" sz="2400" b="1" i="1">
                          <a:latin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1" i="1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400" b="1">
                          <a:latin typeface="Cambria Math"/>
                        </a:rPr>
                        <m:t>+</m:t>
                      </m:r>
                      <m:r>
                        <a:rPr lang="ru-RU" sz="2400" b="1" i="1">
                          <a:latin typeface="Cambria Math"/>
                        </a:rPr>
                        <m:t>𝟐</m:t>
                      </m:r>
                      <m:r>
                        <a:rPr lang="ru-RU" sz="2400" b="1" i="1">
                          <a:latin typeface="Cambria Math"/>
                        </a:rPr>
                        <m:t>𝝅</m:t>
                      </m:r>
                      <m:r>
                        <a:rPr lang="ru-RU" sz="2400" b="1" i="1">
                          <a:latin typeface="Cambria Math"/>
                        </a:rPr>
                        <m:t>𝑹</m:t>
                      </m:r>
                      <m:r>
                        <a:rPr lang="ru-RU" sz="2400" b="1">
                          <a:latin typeface="Cambria Math"/>
                        </a:rPr>
                        <m:t>⋅</m:t>
                      </m:r>
                      <m:r>
                        <a:rPr lang="ru-RU" sz="2400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094" y="2329156"/>
                <a:ext cx="2959977" cy="4700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4000633" y="2329156"/>
                <a:ext cx="1845312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/>
                        </a:rPr>
                        <m:t>𝑽</m:t>
                      </m:r>
                      <m:r>
                        <a:rPr lang="ru-RU" sz="2400" b="1">
                          <a:latin typeface="Cambria Math"/>
                        </a:rPr>
                        <m:t>=</m:t>
                      </m:r>
                      <m:r>
                        <a:rPr lang="ru-RU" sz="2400" b="1" i="1">
                          <a:latin typeface="Cambria Math"/>
                        </a:rPr>
                        <m:t>𝝅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1" i="1">
                              <a:latin typeface="Cambria Math"/>
                            </a:rPr>
                            <m:t>𝑹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sz="2400" b="1">
                          <a:latin typeface="Cambria Math"/>
                        </a:rPr>
                        <m:t>⋅</m:t>
                      </m:r>
                      <m:r>
                        <a:rPr lang="ru-RU" sz="2400" b="1" i="1">
                          <a:latin typeface="Cambria Math"/>
                        </a:rPr>
                        <m:t>𝒉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0633" y="2329156"/>
                <a:ext cx="1845312" cy="47000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6473655" y="2168117"/>
                <a:ext cx="1367106" cy="783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h</m:t>
                      </m:r>
                      <m:r>
                        <a:rPr lang="ru-RU" sz="240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ru-RU" sz="2400" i="1">
                              <a:latin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ru-RU" sz="240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3655" y="2168117"/>
                <a:ext cx="1367106" cy="7837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55393" y="3067276"/>
                <a:ext cx="3192477" cy="7837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𝑠</m:t>
                      </m:r>
                      <m:r>
                        <a:rPr lang="ru-RU" sz="2400">
                          <a:latin typeface="Cambria Math"/>
                        </a:rPr>
                        <m:t>=2</m:t>
                      </m:r>
                      <m:r>
                        <a:rPr lang="ru-RU" sz="2400" i="1">
                          <a:latin typeface="Cambria Math"/>
                        </a:rPr>
                        <m:t>𝜋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sz="2400">
                          <a:latin typeface="Cambria Math"/>
                        </a:rPr>
                        <m:t>+2</m:t>
                      </m:r>
                      <m:r>
                        <a:rPr lang="ru-RU" sz="2400" i="1">
                          <a:latin typeface="Cambria Math"/>
                        </a:rPr>
                        <m:t>𝜋</m:t>
                      </m:r>
                      <m:r>
                        <a:rPr lang="ru-RU" sz="2400" i="1">
                          <a:latin typeface="Cambria Math"/>
                        </a:rPr>
                        <m:t>𝑅</m:t>
                      </m:r>
                      <m:r>
                        <a:rPr lang="ru-RU" sz="2400">
                          <a:latin typeface="Cambria Math"/>
                        </a:rPr>
                        <m:t>⋅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ru-RU" sz="2400" i="1">
                              <a:latin typeface="Cambria Math"/>
                            </a:rPr>
                            <m:t>𝜋</m:t>
                          </m:r>
                          <m:sSup>
                            <m:sSupPr>
                              <m:ctrlPr>
                                <a:rPr lang="ru-RU" sz="2400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i="1">
                                  <a:latin typeface="Cambria Math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ru-RU" sz="2400"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393" y="3067276"/>
                <a:ext cx="3192477" cy="78374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636370" y="3067276"/>
                <a:ext cx="2247282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𝑠</m:t>
                      </m:r>
                      <m:r>
                        <a:rPr lang="ru-RU" sz="2400">
                          <a:latin typeface="Cambria Math"/>
                        </a:rPr>
                        <m:t>=2</m:t>
                      </m:r>
                      <m:r>
                        <a:rPr lang="ru-RU" sz="2400" i="1">
                          <a:latin typeface="Cambria Math"/>
                        </a:rPr>
                        <m:t>𝜋</m:t>
                      </m:r>
                      <m:sSup>
                        <m:sSupPr>
                          <m:ctrlPr>
                            <a:rPr lang="ru-RU" sz="24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i="1">
                              <a:latin typeface="Cambria Math"/>
                            </a:rPr>
                            <m:t>𝑅</m:t>
                          </m:r>
                        </m:e>
                        <m:sup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ru-RU" sz="2400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>
                              <a:latin typeface="Cambria Math"/>
                            </a:rPr>
                            <m:t>2</m:t>
                          </m:r>
                          <m:r>
                            <a:rPr lang="ru-RU" sz="2400" i="1">
                              <a:latin typeface="Cambria Math"/>
                            </a:rPr>
                            <m:t>𝑉</m:t>
                          </m:r>
                        </m:num>
                        <m:den>
                          <m:r>
                            <a:rPr lang="ru-RU" sz="2400" i="1">
                              <a:latin typeface="Cambria Math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36370" y="3067276"/>
                <a:ext cx="2247282" cy="78380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6388082" y="3134886"/>
                <a:ext cx="2232376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s</m:t>
                          </m:r>
                        </m:e>
                        <m:sup>
                          <m:r>
                            <a:rPr lang="ru-RU" sz="2400" i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ru-RU" sz="24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0" smtClean="0">
                          <a:latin typeface="Cambria Math"/>
                          <a:ea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ru-RU" sz="24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</m:t>
                      </m:r>
                      <m:r>
                        <a:rPr lang="ru-RU" sz="2400" i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ru-RU" sz="2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8082" y="3134886"/>
                <a:ext cx="2232376" cy="78380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428438" y="4051400"/>
                <a:ext cx="2016225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>
                          <a:latin typeface="Cambria Math"/>
                          <a:ea typeface="Cambria Math" panose="02040503050406030204" pitchFamily="18" charset="0"/>
                        </a:rPr>
                        <m:t>4</m:t>
                      </m:r>
                      <m:r>
                        <m:rPr>
                          <m:sty m:val="p"/>
                        </m:rPr>
                        <a:rPr lang="ru-RU" sz="240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π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R</m:t>
                      </m:r>
                      <m:r>
                        <a:rPr lang="en-US" sz="2400" b="0" i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ru-RU" sz="2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sSup>
                            <m:sSupPr>
                              <m:ctrlPr>
                                <a:rPr lang="ru-RU" sz="2400" i="1" smtClean="0">
                                  <a:latin typeface="Cambria Math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R</m:t>
                              </m:r>
                            </m:e>
                            <m:sup>
                              <m:r>
                                <a:rPr lang="en-US" sz="2400" b="0" i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8438" y="4051400"/>
                <a:ext cx="2016225" cy="783804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5613220" y="4051400"/>
                <a:ext cx="2016225" cy="78380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R</m:t>
                          </m:r>
                        </m:e>
                        <m:sup>
                          <m:r>
                            <a:rPr lang="en-US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2400" b="0" i="0" smtClean="0">
                          <a:latin typeface="Cambria Math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ru-RU" sz="2400" i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V</m:t>
                          </m:r>
                        </m:num>
                        <m:den>
                          <m:r>
                            <a:rPr lang="en-US" sz="2400" b="0" i="0" smtClean="0">
                              <a:latin typeface="Cambria Math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ru-RU" sz="24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π</m:t>
                          </m:r>
                        </m:den>
                      </m:f>
                    </m:oMath>
                  </m:oMathPara>
                </a14:m>
                <a:endParaRPr lang="ru-RU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220" y="4051400"/>
                <a:ext cx="2016225" cy="783804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423615" y="4948508"/>
                <a:ext cx="1152175" cy="843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400" dirty="0" smtClean="0">
                    <a:solidFill>
                      <a:prstClr val="black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R=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𝑉</m:t>
                            </m:r>
                          </m:num>
                          <m:den>
                            <m:r>
                              <a:rPr lang="en-US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m:rPr>
                                <m:sty m:val="p"/>
                              </m:rPr>
                              <a:rPr lang="ru-RU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π</m:t>
                            </m:r>
                          </m:den>
                        </m:f>
                      </m:e>
                    </m:rad>
                  </m:oMath>
                </a14:m>
                <a:endParaRPr lang="ru-RU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615" y="4948508"/>
                <a:ext cx="1152175" cy="843885"/>
              </a:xfrm>
              <a:prstGeom prst="rect">
                <a:avLst/>
              </a:prstGeom>
              <a:blipFill rotWithShape="1">
                <a:blip r:embed="rId11"/>
                <a:stretch>
                  <a:fillRect l="-79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1597824" y="4966154"/>
                <a:ext cx="1533454" cy="84388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ctrlPr>
                          <a:rPr lang="en-US" sz="2400" i="1">
                            <a:solidFill>
                              <a:prstClr val="black"/>
                            </a:solidFill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deg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 panose="02040503050406030204" pitchFamily="18" charset="0"/>
                              </a:rPr>
                              <m:t>500</m:t>
                            </m:r>
                          </m:num>
                          <m:den>
                            <m:r>
                              <a:rPr lang="en-US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ru-RU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∙</m:t>
                            </m:r>
                            <m:r>
                              <a:rPr lang="ru-RU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3</m:t>
                            </m:r>
                            <m:r>
                              <a:rPr lang="ru-RU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2400" b="0" i="0" smtClean="0">
                                <a:latin typeface="Cambria Math"/>
                                <a:ea typeface="Cambria Math" panose="02040503050406030204" pitchFamily="18" charset="0"/>
                              </a:rPr>
                              <m:t>14</m:t>
                            </m:r>
                          </m:den>
                        </m:f>
                      </m:e>
                    </m:rad>
                  </m:oMath>
                </a14:m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 </a:t>
                </a:r>
                <a:endParaRPr lang="ru-RU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7824" y="4966154"/>
                <a:ext cx="1533454" cy="843885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5129468" y="5079678"/>
                <a:ext cx="1258614" cy="616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latin typeface="Cambria Math"/>
                      </a:rPr>
                      <m:t>h</m:t>
                    </m:r>
                    <m:r>
                      <a:rPr lang="ru-RU" sz="240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  <m:sSup>
                          <m:sSupPr>
                            <m:ctrlPr>
                              <a:rPr lang="ru-RU" sz="2400" i="1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𝑅</m:t>
                            </m:r>
                          </m:e>
                          <m:sup>
                            <m:r>
                              <a:rPr lang="ru-RU" sz="240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2400" dirty="0" smtClean="0"/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9468" y="5079678"/>
                <a:ext cx="1258614" cy="616836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3131278" y="5157264"/>
            <a:ext cx="13612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4,3 см 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6259513" y="5079678"/>
                <a:ext cx="1536190" cy="6501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500</m:t>
                        </m:r>
                      </m:num>
                      <m:den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3,14</m:t>
                        </m:r>
                        <m:sSup>
                          <m:sSupPr>
                            <m:ctrlPr>
                              <a:rPr lang="ru-RU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 ∙4,3</m:t>
                            </m:r>
                          </m:e>
                          <m:sup>
                            <m:r>
                              <a:rPr lang="ru-RU" sz="240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2400" dirty="0" smtClean="0">
                    <a:solidFill>
                      <a:prstClr val="black"/>
                    </a:solidFill>
                  </a:rPr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9513" y="5079678"/>
                <a:ext cx="1536190" cy="650178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7652255" y="5173934"/>
            <a:ext cx="136287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= 8,6 см</a:t>
            </a:r>
            <a:r>
              <a:rPr lang="ru-RU" sz="2400" dirty="0">
                <a:solidFill>
                  <a:prstClr val="black"/>
                </a:solidFill>
              </a:rPr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3333" y="6046649"/>
            <a:ext cx="8107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Вывод:   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Цилиндрическая банка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минимальную площадь поверхности </a:t>
            </a:r>
          </a:p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при заданном объеме, если ее высота равна диаметру.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020310" y="4132159"/>
                <a:ext cx="1968355" cy="6222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0" smtClean="0">
                        <a:latin typeface="Cambria Math"/>
                        <a:ea typeface="Cambria Math" panose="02040503050406030204" pitchFamily="18" charset="0"/>
                      </a:rPr>
                      <m:t>4</m:t>
                    </m:r>
                    <m:r>
                      <m:rPr>
                        <m:sty m:val="p"/>
                      </m:rPr>
                      <a:rPr lang="ru-RU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π</m:t>
                    </m:r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R</m:t>
                    </m:r>
                    <m:r>
                      <a:rPr lang="ru-RU" sz="2400" i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2400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ru-RU" sz="2400" i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V</m:t>
                        </m:r>
                      </m:num>
                      <m:den>
                        <m:sSup>
                          <m:sSupPr>
                            <m:ctrlPr>
                              <a:rPr lang="ru-RU" sz="2400" i="1" smtClean="0">
                                <a:latin typeface="Cambria Math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R</m:t>
                            </m:r>
                          </m:e>
                          <m:sup>
                            <m: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= 0  </a:t>
                </a:r>
                <a:endParaRPr lang="ru-RU" sz="2400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0310" y="4132159"/>
                <a:ext cx="1968355" cy="622286"/>
              </a:xfrm>
              <a:prstGeom prst="rect">
                <a:avLst/>
              </a:prstGeom>
              <a:blipFill rotWithShape="1">
                <a:blip r:embed="rId15"/>
                <a:stretch>
                  <a:fillRect r="-8050" b="-7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7157208" y="3205352"/>
            <a:ext cx="1368152" cy="7161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3" name="Группа 32"/>
          <p:cNvGrpSpPr/>
          <p:nvPr/>
        </p:nvGrpSpPr>
        <p:grpSpPr>
          <a:xfrm rot="16200000">
            <a:off x="4807950" y="1138474"/>
            <a:ext cx="273503" cy="3353264"/>
            <a:chOff x="746644" y="1556595"/>
            <a:chExt cx="227921" cy="3267713"/>
          </a:xfrm>
        </p:grpSpPr>
        <p:cxnSp>
          <p:nvCxnSpPr>
            <p:cNvPr id="34" name="Прямая соединительная линия 33"/>
            <p:cNvCxnSpPr/>
            <p:nvPr/>
          </p:nvCxnSpPr>
          <p:spPr>
            <a:xfrm rot="5400000">
              <a:off x="810270" y="4760681"/>
              <a:ext cx="1" cy="12725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/>
            <p:cNvCxnSpPr/>
            <p:nvPr/>
          </p:nvCxnSpPr>
          <p:spPr>
            <a:xfrm rot="5400000" flipH="1">
              <a:off x="-539846" y="3537815"/>
              <a:ext cx="2572983" cy="1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Прямая со стрелкой 35"/>
            <p:cNvCxnSpPr/>
            <p:nvPr/>
          </p:nvCxnSpPr>
          <p:spPr>
            <a:xfrm rot="5400000" flipH="1" flipV="1">
              <a:off x="509262" y="1793977"/>
              <a:ext cx="702686" cy="22792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050386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6" grpId="0"/>
      <p:bldP spid="17" grpId="0"/>
      <p:bldP spid="19" grpId="0"/>
      <p:bldP spid="6" grpId="0"/>
      <p:bldP spid="25" grpId="0"/>
      <p:bldP spid="26" grpId="0"/>
      <p:bldP spid="24" grpId="0"/>
      <p:bldP spid="27" grpId="0"/>
      <p:bldP spid="28" grpId="0"/>
      <p:bldP spid="4" grpId="0"/>
      <p:bldP spid="29" grpId="0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business-post.ru/wp-content/uploads/2018/03/e06f75c67d376fb0fbbf3f9a97650e4b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558"/>
            <a:ext cx="9144000" cy="688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6914" y="1268760"/>
            <a:ext cx="8590172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 за  работу </a:t>
            </a:r>
          </a:p>
          <a:p>
            <a:pPr algn="ctr"/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 </a:t>
            </a:r>
            <a:r>
              <a:rPr lang="ru-RU" sz="72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уроке !</a:t>
            </a:r>
            <a:endParaRPr lang="ru-RU" sz="72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49795" y="5085184"/>
            <a:ext cx="337034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Лариса Георгиевна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математики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Кельчиюрская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СОШ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А.Ф.Сметанина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Коми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74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1846" y="164646"/>
            <a:ext cx="5505328" cy="92333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ru-RU" b="1" dirty="0"/>
              <a:t>Производная функции </a:t>
            </a:r>
            <a:r>
              <a:rPr lang="ru-RU" b="1" dirty="0" smtClean="0"/>
              <a:t>- это </a:t>
            </a:r>
            <a:r>
              <a:rPr lang="ru-RU" b="1" dirty="0"/>
              <a:t>отношение приращения функции к приращению аргумента при бесконечно малом </a:t>
            </a:r>
            <a:r>
              <a:rPr lang="ru-RU" b="1" dirty="0" smtClean="0"/>
              <a:t>приращении</a:t>
            </a:r>
            <a:r>
              <a:rPr lang="ru-RU" b="1" dirty="0"/>
              <a:t> аргумента.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7174" y="303145"/>
            <a:ext cx="30243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Приращением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в математике называют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изменение  ( </a:t>
            </a:r>
            <a:r>
              <a:rPr lang="el-G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олилиния 7"/>
          <p:cNvSpPr/>
          <p:nvPr/>
        </p:nvSpPr>
        <p:spPr>
          <a:xfrm>
            <a:off x="3494278" y="1352167"/>
            <a:ext cx="4690647" cy="3513556"/>
          </a:xfrm>
          <a:custGeom>
            <a:avLst/>
            <a:gdLst>
              <a:gd name="connsiteX0" fmla="*/ 0 w 2480473"/>
              <a:gd name="connsiteY0" fmla="*/ 2695228 h 2777979"/>
              <a:gd name="connsiteX1" fmla="*/ 446314 w 2480473"/>
              <a:gd name="connsiteY1" fmla="*/ 844657 h 2777979"/>
              <a:gd name="connsiteX2" fmla="*/ 881742 w 2480473"/>
              <a:gd name="connsiteY2" fmla="*/ 115314 h 2777979"/>
              <a:gd name="connsiteX3" fmla="*/ 1458685 w 2480473"/>
              <a:gd name="connsiteY3" fmla="*/ 60885 h 2777979"/>
              <a:gd name="connsiteX4" fmla="*/ 1894114 w 2480473"/>
              <a:gd name="connsiteY4" fmla="*/ 703143 h 2777979"/>
              <a:gd name="connsiteX5" fmla="*/ 2242457 w 2480473"/>
              <a:gd name="connsiteY5" fmla="*/ 1628428 h 2777979"/>
              <a:gd name="connsiteX6" fmla="*/ 2460171 w 2480473"/>
              <a:gd name="connsiteY6" fmla="*/ 2695228 h 2777979"/>
              <a:gd name="connsiteX7" fmla="*/ 2471057 w 2480473"/>
              <a:gd name="connsiteY7" fmla="*/ 2706114 h 2777979"/>
              <a:gd name="connsiteX8" fmla="*/ 2460171 w 2480473"/>
              <a:gd name="connsiteY8" fmla="*/ 2695228 h 2777979"/>
              <a:gd name="connsiteX0" fmla="*/ 0 w 2474467"/>
              <a:gd name="connsiteY0" fmla="*/ 2695228 h 2791251"/>
              <a:gd name="connsiteX1" fmla="*/ 446314 w 2474467"/>
              <a:gd name="connsiteY1" fmla="*/ 844657 h 2791251"/>
              <a:gd name="connsiteX2" fmla="*/ 881742 w 2474467"/>
              <a:gd name="connsiteY2" fmla="*/ 115314 h 2791251"/>
              <a:gd name="connsiteX3" fmla="*/ 1458685 w 2474467"/>
              <a:gd name="connsiteY3" fmla="*/ 60885 h 2791251"/>
              <a:gd name="connsiteX4" fmla="*/ 1894114 w 2474467"/>
              <a:gd name="connsiteY4" fmla="*/ 703143 h 2791251"/>
              <a:gd name="connsiteX5" fmla="*/ 2242457 w 2474467"/>
              <a:gd name="connsiteY5" fmla="*/ 1628428 h 2791251"/>
              <a:gd name="connsiteX6" fmla="*/ 2460171 w 2474467"/>
              <a:gd name="connsiteY6" fmla="*/ 2695228 h 2791251"/>
              <a:gd name="connsiteX7" fmla="*/ 2455465 w 2474467"/>
              <a:gd name="connsiteY7" fmla="*/ 2741773 h 2791251"/>
              <a:gd name="connsiteX8" fmla="*/ 2471057 w 2474467"/>
              <a:gd name="connsiteY8" fmla="*/ 2706114 h 2791251"/>
              <a:gd name="connsiteX9" fmla="*/ 2460171 w 2474467"/>
              <a:gd name="connsiteY9" fmla="*/ 2695228 h 2791251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9" fmla="*/ 2460171 w 2474467"/>
              <a:gd name="connsiteY9" fmla="*/ 2695228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9" fmla="*/ 2460171 w 2474467"/>
              <a:gd name="connsiteY9" fmla="*/ 2695228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5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6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6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0" fmla="*/ 0 w 2474467"/>
              <a:gd name="connsiteY0" fmla="*/ 2773695 h 2773695"/>
              <a:gd name="connsiteX1" fmla="*/ 446314 w 2474467"/>
              <a:gd name="connsiteY1" fmla="*/ 844657 h 2773695"/>
              <a:gd name="connsiteX2" fmla="*/ 881742 w 2474467"/>
              <a:gd name="connsiteY2" fmla="*/ 115314 h 2773695"/>
              <a:gd name="connsiteX3" fmla="*/ 1458685 w 2474467"/>
              <a:gd name="connsiteY3" fmla="*/ 60885 h 2773695"/>
              <a:gd name="connsiteX4" fmla="*/ 1894114 w 2474467"/>
              <a:gd name="connsiteY4" fmla="*/ 703143 h 2773695"/>
              <a:gd name="connsiteX5" fmla="*/ 2242457 w 2474467"/>
              <a:gd name="connsiteY5" fmla="*/ 1628428 h 2773695"/>
              <a:gd name="connsiteX6" fmla="*/ 2460171 w 2474467"/>
              <a:gd name="connsiteY6" fmla="*/ 2695228 h 2773695"/>
              <a:gd name="connsiteX7" fmla="*/ 2455465 w 2474467"/>
              <a:gd name="connsiteY7" fmla="*/ 2674516 h 2773695"/>
              <a:gd name="connsiteX0" fmla="*/ 0 w 2474467"/>
              <a:gd name="connsiteY0" fmla="*/ 2773695 h 2773695"/>
              <a:gd name="connsiteX1" fmla="*/ 228646 w 2474467"/>
              <a:gd name="connsiteY1" fmla="*/ 1699286 h 2773695"/>
              <a:gd name="connsiteX2" fmla="*/ 446314 w 2474467"/>
              <a:gd name="connsiteY2" fmla="*/ 844657 h 2773695"/>
              <a:gd name="connsiteX3" fmla="*/ 881742 w 2474467"/>
              <a:gd name="connsiteY3" fmla="*/ 115314 h 2773695"/>
              <a:gd name="connsiteX4" fmla="*/ 1458685 w 2474467"/>
              <a:gd name="connsiteY4" fmla="*/ 60885 h 2773695"/>
              <a:gd name="connsiteX5" fmla="*/ 1894114 w 2474467"/>
              <a:gd name="connsiteY5" fmla="*/ 703143 h 2773695"/>
              <a:gd name="connsiteX6" fmla="*/ 2242457 w 2474467"/>
              <a:gd name="connsiteY6" fmla="*/ 1628428 h 2773695"/>
              <a:gd name="connsiteX7" fmla="*/ 2460171 w 2474467"/>
              <a:gd name="connsiteY7" fmla="*/ 2695228 h 2773695"/>
              <a:gd name="connsiteX8" fmla="*/ 2455465 w 2474467"/>
              <a:gd name="connsiteY8" fmla="*/ 2674516 h 2773695"/>
              <a:gd name="connsiteX0" fmla="*/ 0 w 2474467"/>
              <a:gd name="connsiteY0" fmla="*/ 2773695 h 2773695"/>
              <a:gd name="connsiteX1" fmla="*/ 228646 w 2474467"/>
              <a:gd name="connsiteY1" fmla="*/ 1531143 h 2773695"/>
              <a:gd name="connsiteX2" fmla="*/ 446314 w 2474467"/>
              <a:gd name="connsiteY2" fmla="*/ 844657 h 2773695"/>
              <a:gd name="connsiteX3" fmla="*/ 881742 w 2474467"/>
              <a:gd name="connsiteY3" fmla="*/ 115314 h 2773695"/>
              <a:gd name="connsiteX4" fmla="*/ 1458685 w 2474467"/>
              <a:gd name="connsiteY4" fmla="*/ 60885 h 2773695"/>
              <a:gd name="connsiteX5" fmla="*/ 1894114 w 2474467"/>
              <a:gd name="connsiteY5" fmla="*/ 703143 h 2773695"/>
              <a:gd name="connsiteX6" fmla="*/ 2242457 w 2474467"/>
              <a:gd name="connsiteY6" fmla="*/ 1628428 h 2773695"/>
              <a:gd name="connsiteX7" fmla="*/ 2460171 w 2474467"/>
              <a:gd name="connsiteY7" fmla="*/ 2695228 h 2773695"/>
              <a:gd name="connsiteX8" fmla="*/ 2455465 w 2474467"/>
              <a:gd name="connsiteY8" fmla="*/ 2674516 h 2773695"/>
              <a:gd name="connsiteX0" fmla="*/ 0 w 2474467"/>
              <a:gd name="connsiteY0" fmla="*/ 2759774 h 2759774"/>
              <a:gd name="connsiteX1" fmla="*/ 228646 w 2474467"/>
              <a:gd name="connsiteY1" fmla="*/ 1517222 h 2759774"/>
              <a:gd name="connsiteX2" fmla="*/ 446314 w 2474467"/>
              <a:gd name="connsiteY2" fmla="*/ 830736 h 2759774"/>
              <a:gd name="connsiteX3" fmla="*/ 576587 w 2474467"/>
              <a:gd name="connsiteY3" fmla="*/ 519573 h 2759774"/>
              <a:gd name="connsiteX4" fmla="*/ 881742 w 2474467"/>
              <a:gd name="connsiteY4" fmla="*/ 101393 h 2759774"/>
              <a:gd name="connsiteX5" fmla="*/ 1458685 w 2474467"/>
              <a:gd name="connsiteY5" fmla="*/ 46964 h 2759774"/>
              <a:gd name="connsiteX6" fmla="*/ 1894114 w 2474467"/>
              <a:gd name="connsiteY6" fmla="*/ 689222 h 2759774"/>
              <a:gd name="connsiteX7" fmla="*/ 2242457 w 2474467"/>
              <a:gd name="connsiteY7" fmla="*/ 1614507 h 2759774"/>
              <a:gd name="connsiteX8" fmla="*/ 2460171 w 2474467"/>
              <a:gd name="connsiteY8" fmla="*/ 2681307 h 2759774"/>
              <a:gd name="connsiteX9" fmla="*/ 2455465 w 2474467"/>
              <a:gd name="connsiteY9" fmla="*/ 2660595 h 2759774"/>
              <a:gd name="connsiteX0" fmla="*/ 0 w 2474467"/>
              <a:gd name="connsiteY0" fmla="*/ 2783718 h 2783718"/>
              <a:gd name="connsiteX1" fmla="*/ 228646 w 2474467"/>
              <a:gd name="connsiteY1" fmla="*/ 1541166 h 2783718"/>
              <a:gd name="connsiteX2" fmla="*/ 446314 w 2474467"/>
              <a:gd name="connsiteY2" fmla="*/ 854680 h 2783718"/>
              <a:gd name="connsiteX3" fmla="*/ 576587 w 2474467"/>
              <a:gd name="connsiteY3" fmla="*/ 543517 h 2783718"/>
              <a:gd name="connsiteX4" fmla="*/ 911567 w 2474467"/>
              <a:gd name="connsiteY4" fmla="*/ 69290 h 2783718"/>
              <a:gd name="connsiteX5" fmla="*/ 1458685 w 2474467"/>
              <a:gd name="connsiteY5" fmla="*/ 70908 h 2783718"/>
              <a:gd name="connsiteX6" fmla="*/ 1894114 w 2474467"/>
              <a:gd name="connsiteY6" fmla="*/ 713166 h 2783718"/>
              <a:gd name="connsiteX7" fmla="*/ 2242457 w 2474467"/>
              <a:gd name="connsiteY7" fmla="*/ 1638451 h 2783718"/>
              <a:gd name="connsiteX8" fmla="*/ 2460171 w 2474467"/>
              <a:gd name="connsiteY8" fmla="*/ 2705251 h 2783718"/>
              <a:gd name="connsiteX9" fmla="*/ 2455465 w 2474467"/>
              <a:gd name="connsiteY9" fmla="*/ 2684539 h 2783718"/>
              <a:gd name="connsiteX0" fmla="*/ 0 w 2474467"/>
              <a:gd name="connsiteY0" fmla="*/ 2783718 h 2783718"/>
              <a:gd name="connsiteX1" fmla="*/ 238588 w 2474467"/>
              <a:gd name="connsiteY1" fmla="*/ 1563585 h 2783718"/>
              <a:gd name="connsiteX2" fmla="*/ 446314 w 2474467"/>
              <a:gd name="connsiteY2" fmla="*/ 854680 h 2783718"/>
              <a:gd name="connsiteX3" fmla="*/ 576587 w 2474467"/>
              <a:gd name="connsiteY3" fmla="*/ 543517 h 2783718"/>
              <a:gd name="connsiteX4" fmla="*/ 911567 w 2474467"/>
              <a:gd name="connsiteY4" fmla="*/ 69290 h 2783718"/>
              <a:gd name="connsiteX5" fmla="*/ 1458685 w 2474467"/>
              <a:gd name="connsiteY5" fmla="*/ 70908 h 2783718"/>
              <a:gd name="connsiteX6" fmla="*/ 1894114 w 2474467"/>
              <a:gd name="connsiteY6" fmla="*/ 713166 h 2783718"/>
              <a:gd name="connsiteX7" fmla="*/ 2242457 w 2474467"/>
              <a:gd name="connsiteY7" fmla="*/ 1638451 h 2783718"/>
              <a:gd name="connsiteX8" fmla="*/ 2460171 w 2474467"/>
              <a:gd name="connsiteY8" fmla="*/ 2705251 h 2783718"/>
              <a:gd name="connsiteX9" fmla="*/ 2455465 w 2474467"/>
              <a:gd name="connsiteY9" fmla="*/ 2684539 h 2783718"/>
              <a:gd name="connsiteX0" fmla="*/ 0 w 2475198"/>
              <a:gd name="connsiteY0" fmla="*/ 2783718 h 2783718"/>
              <a:gd name="connsiteX1" fmla="*/ 238588 w 2475198"/>
              <a:gd name="connsiteY1" fmla="*/ 1563585 h 2783718"/>
              <a:gd name="connsiteX2" fmla="*/ 446314 w 2475198"/>
              <a:gd name="connsiteY2" fmla="*/ 854680 h 2783718"/>
              <a:gd name="connsiteX3" fmla="*/ 576587 w 2475198"/>
              <a:gd name="connsiteY3" fmla="*/ 543517 h 2783718"/>
              <a:gd name="connsiteX4" fmla="*/ 911567 w 2475198"/>
              <a:gd name="connsiteY4" fmla="*/ 69290 h 2783718"/>
              <a:gd name="connsiteX5" fmla="*/ 1458685 w 2475198"/>
              <a:gd name="connsiteY5" fmla="*/ 70908 h 2783718"/>
              <a:gd name="connsiteX6" fmla="*/ 1894114 w 2475198"/>
              <a:gd name="connsiteY6" fmla="*/ 713166 h 2783718"/>
              <a:gd name="connsiteX7" fmla="*/ 2232516 w 2475198"/>
              <a:gd name="connsiteY7" fmla="*/ 1683289 h 2783718"/>
              <a:gd name="connsiteX8" fmla="*/ 2460171 w 2475198"/>
              <a:gd name="connsiteY8" fmla="*/ 2705251 h 2783718"/>
              <a:gd name="connsiteX9" fmla="*/ 2455465 w 2475198"/>
              <a:gd name="connsiteY9" fmla="*/ 2684539 h 2783718"/>
              <a:gd name="connsiteX0" fmla="*/ 0 w 2475198"/>
              <a:gd name="connsiteY0" fmla="*/ 2777442 h 2777442"/>
              <a:gd name="connsiteX1" fmla="*/ 238588 w 2475198"/>
              <a:gd name="connsiteY1" fmla="*/ 1557309 h 2777442"/>
              <a:gd name="connsiteX2" fmla="*/ 446314 w 2475198"/>
              <a:gd name="connsiteY2" fmla="*/ 848404 h 2777442"/>
              <a:gd name="connsiteX3" fmla="*/ 636234 w 2475198"/>
              <a:gd name="connsiteY3" fmla="*/ 425146 h 2777442"/>
              <a:gd name="connsiteX4" fmla="*/ 911567 w 2475198"/>
              <a:gd name="connsiteY4" fmla="*/ 63014 h 2777442"/>
              <a:gd name="connsiteX5" fmla="*/ 1458685 w 2475198"/>
              <a:gd name="connsiteY5" fmla="*/ 64632 h 2777442"/>
              <a:gd name="connsiteX6" fmla="*/ 1894114 w 2475198"/>
              <a:gd name="connsiteY6" fmla="*/ 706890 h 2777442"/>
              <a:gd name="connsiteX7" fmla="*/ 2232516 w 2475198"/>
              <a:gd name="connsiteY7" fmla="*/ 1677013 h 2777442"/>
              <a:gd name="connsiteX8" fmla="*/ 2460171 w 2475198"/>
              <a:gd name="connsiteY8" fmla="*/ 2698975 h 2777442"/>
              <a:gd name="connsiteX9" fmla="*/ 2455465 w 2475198"/>
              <a:gd name="connsiteY9" fmla="*/ 2678263 h 2777442"/>
              <a:gd name="connsiteX0" fmla="*/ 0 w 2475198"/>
              <a:gd name="connsiteY0" fmla="*/ 2775654 h 2775654"/>
              <a:gd name="connsiteX1" fmla="*/ 238588 w 2475198"/>
              <a:gd name="connsiteY1" fmla="*/ 1555521 h 2775654"/>
              <a:gd name="connsiteX2" fmla="*/ 446314 w 2475198"/>
              <a:gd name="connsiteY2" fmla="*/ 846616 h 2775654"/>
              <a:gd name="connsiteX3" fmla="*/ 636234 w 2475198"/>
              <a:gd name="connsiteY3" fmla="*/ 389730 h 2775654"/>
              <a:gd name="connsiteX4" fmla="*/ 911567 w 2475198"/>
              <a:gd name="connsiteY4" fmla="*/ 61226 h 2775654"/>
              <a:gd name="connsiteX5" fmla="*/ 1458685 w 2475198"/>
              <a:gd name="connsiteY5" fmla="*/ 62844 h 2775654"/>
              <a:gd name="connsiteX6" fmla="*/ 1894114 w 2475198"/>
              <a:gd name="connsiteY6" fmla="*/ 705102 h 2775654"/>
              <a:gd name="connsiteX7" fmla="*/ 2232516 w 2475198"/>
              <a:gd name="connsiteY7" fmla="*/ 1675225 h 2775654"/>
              <a:gd name="connsiteX8" fmla="*/ 2460171 w 2475198"/>
              <a:gd name="connsiteY8" fmla="*/ 2697187 h 2775654"/>
              <a:gd name="connsiteX9" fmla="*/ 2455465 w 2475198"/>
              <a:gd name="connsiteY9" fmla="*/ 2676475 h 2775654"/>
              <a:gd name="connsiteX0" fmla="*/ 0 w 2475198"/>
              <a:gd name="connsiteY0" fmla="*/ 2786942 h 2786942"/>
              <a:gd name="connsiteX1" fmla="*/ 238588 w 2475198"/>
              <a:gd name="connsiteY1" fmla="*/ 1566809 h 2786942"/>
              <a:gd name="connsiteX2" fmla="*/ 446314 w 2475198"/>
              <a:gd name="connsiteY2" fmla="*/ 857904 h 2786942"/>
              <a:gd name="connsiteX3" fmla="*/ 636234 w 2475198"/>
              <a:gd name="connsiteY3" fmla="*/ 401018 h 2786942"/>
              <a:gd name="connsiteX4" fmla="*/ 921508 w 2475198"/>
              <a:gd name="connsiteY4" fmla="*/ 50095 h 2786942"/>
              <a:gd name="connsiteX5" fmla="*/ 1458685 w 2475198"/>
              <a:gd name="connsiteY5" fmla="*/ 74132 h 2786942"/>
              <a:gd name="connsiteX6" fmla="*/ 1894114 w 2475198"/>
              <a:gd name="connsiteY6" fmla="*/ 716390 h 2786942"/>
              <a:gd name="connsiteX7" fmla="*/ 2232516 w 2475198"/>
              <a:gd name="connsiteY7" fmla="*/ 1686513 h 2786942"/>
              <a:gd name="connsiteX8" fmla="*/ 2460171 w 2475198"/>
              <a:gd name="connsiteY8" fmla="*/ 2708475 h 2786942"/>
              <a:gd name="connsiteX9" fmla="*/ 2455465 w 2475198"/>
              <a:gd name="connsiteY9" fmla="*/ 2687763 h 2786942"/>
              <a:gd name="connsiteX0" fmla="*/ 0 w 2475198"/>
              <a:gd name="connsiteY0" fmla="*/ 2769686 h 2769686"/>
              <a:gd name="connsiteX1" fmla="*/ 238588 w 2475198"/>
              <a:gd name="connsiteY1" fmla="*/ 1549553 h 2769686"/>
              <a:gd name="connsiteX2" fmla="*/ 446314 w 2475198"/>
              <a:gd name="connsiteY2" fmla="*/ 840648 h 2769686"/>
              <a:gd name="connsiteX3" fmla="*/ 636234 w 2475198"/>
              <a:gd name="connsiteY3" fmla="*/ 383762 h 2769686"/>
              <a:gd name="connsiteX4" fmla="*/ 921508 w 2475198"/>
              <a:gd name="connsiteY4" fmla="*/ 32839 h 2769686"/>
              <a:gd name="connsiteX5" fmla="*/ 1458685 w 2475198"/>
              <a:gd name="connsiteY5" fmla="*/ 90505 h 2769686"/>
              <a:gd name="connsiteX6" fmla="*/ 1894114 w 2475198"/>
              <a:gd name="connsiteY6" fmla="*/ 699134 h 2769686"/>
              <a:gd name="connsiteX7" fmla="*/ 2232516 w 2475198"/>
              <a:gd name="connsiteY7" fmla="*/ 1669257 h 2769686"/>
              <a:gd name="connsiteX8" fmla="*/ 2460171 w 2475198"/>
              <a:gd name="connsiteY8" fmla="*/ 2691219 h 2769686"/>
              <a:gd name="connsiteX9" fmla="*/ 2455465 w 2475198"/>
              <a:gd name="connsiteY9" fmla="*/ 2670507 h 2769686"/>
              <a:gd name="connsiteX0" fmla="*/ 0 w 2475198"/>
              <a:gd name="connsiteY0" fmla="*/ 2774918 h 2774918"/>
              <a:gd name="connsiteX1" fmla="*/ 238588 w 2475198"/>
              <a:gd name="connsiteY1" fmla="*/ 1554785 h 2774918"/>
              <a:gd name="connsiteX2" fmla="*/ 446314 w 2475198"/>
              <a:gd name="connsiteY2" fmla="*/ 845880 h 2774918"/>
              <a:gd name="connsiteX3" fmla="*/ 636234 w 2475198"/>
              <a:gd name="connsiteY3" fmla="*/ 388994 h 2774918"/>
              <a:gd name="connsiteX4" fmla="*/ 921508 w 2475198"/>
              <a:gd name="connsiteY4" fmla="*/ 38071 h 2774918"/>
              <a:gd name="connsiteX5" fmla="*/ 1438803 w 2475198"/>
              <a:gd name="connsiteY5" fmla="*/ 84528 h 2774918"/>
              <a:gd name="connsiteX6" fmla="*/ 1894114 w 2475198"/>
              <a:gd name="connsiteY6" fmla="*/ 704366 h 2774918"/>
              <a:gd name="connsiteX7" fmla="*/ 2232516 w 2475198"/>
              <a:gd name="connsiteY7" fmla="*/ 1674489 h 2774918"/>
              <a:gd name="connsiteX8" fmla="*/ 2460171 w 2475198"/>
              <a:gd name="connsiteY8" fmla="*/ 2696451 h 2774918"/>
              <a:gd name="connsiteX9" fmla="*/ 2455465 w 2475198"/>
              <a:gd name="connsiteY9" fmla="*/ 2675739 h 2774918"/>
              <a:gd name="connsiteX0" fmla="*/ 0 w 2475198"/>
              <a:gd name="connsiteY0" fmla="*/ 2768072 h 2768072"/>
              <a:gd name="connsiteX1" fmla="*/ 238588 w 2475198"/>
              <a:gd name="connsiteY1" fmla="*/ 1547939 h 2768072"/>
              <a:gd name="connsiteX2" fmla="*/ 446314 w 2475198"/>
              <a:gd name="connsiteY2" fmla="*/ 839034 h 2768072"/>
              <a:gd name="connsiteX3" fmla="*/ 636234 w 2475198"/>
              <a:gd name="connsiteY3" fmla="*/ 382148 h 2768072"/>
              <a:gd name="connsiteX4" fmla="*/ 941390 w 2475198"/>
              <a:gd name="connsiteY4" fmla="*/ 42435 h 2768072"/>
              <a:gd name="connsiteX5" fmla="*/ 1438803 w 2475198"/>
              <a:gd name="connsiteY5" fmla="*/ 77682 h 2768072"/>
              <a:gd name="connsiteX6" fmla="*/ 1894114 w 2475198"/>
              <a:gd name="connsiteY6" fmla="*/ 697520 h 2768072"/>
              <a:gd name="connsiteX7" fmla="*/ 2232516 w 2475198"/>
              <a:gd name="connsiteY7" fmla="*/ 1667643 h 2768072"/>
              <a:gd name="connsiteX8" fmla="*/ 2460171 w 2475198"/>
              <a:gd name="connsiteY8" fmla="*/ 2689605 h 2768072"/>
              <a:gd name="connsiteX9" fmla="*/ 2455465 w 2475198"/>
              <a:gd name="connsiteY9" fmla="*/ 2668893 h 2768072"/>
              <a:gd name="connsiteX0" fmla="*/ 0 w 2475198"/>
              <a:gd name="connsiteY0" fmla="*/ 2768072 h 2768072"/>
              <a:gd name="connsiteX1" fmla="*/ 238588 w 2475198"/>
              <a:gd name="connsiteY1" fmla="*/ 1547939 h 2768072"/>
              <a:gd name="connsiteX2" fmla="*/ 456255 w 2475198"/>
              <a:gd name="connsiteY2" fmla="*/ 782986 h 2768072"/>
              <a:gd name="connsiteX3" fmla="*/ 636234 w 2475198"/>
              <a:gd name="connsiteY3" fmla="*/ 382148 h 2768072"/>
              <a:gd name="connsiteX4" fmla="*/ 941390 w 2475198"/>
              <a:gd name="connsiteY4" fmla="*/ 42435 h 2768072"/>
              <a:gd name="connsiteX5" fmla="*/ 1438803 w 2475198"/>
              <a:gd name="connsiteY5" fmla="*/ 77682 h 2768072"/>
              <a:gd name="connsiteX6" fmla="*/ 1894114 w 2475198"/>
              <a:gd name="connsiteY6" fmla="*/ 697520 h 2768072"/>
              <a:gd name="connsiteX7" fmla="*/ 2232516 w 2475198"/>
              <a:gd name="connsiteY7" fmla="*/ 1667643 h 2768072"/>
              <a:gd name="connsiteX8" fmla="*/ 2460171 w 2475198"/>
              <a:gd name="connsiteY8" fmla="*/ 2689605 h 2768072"/>
              <a:gd name="connsiteX9" fmla="*/ 2455465 w 2475198"/>
              <a:gd name="connsiteY9" fmla="*/ 2668893 h 2768072"/>
              <a:gd name="connsiteX0" fmla="*/ 0 w 2475198"/>
              <a:gd name="connsiteY0" fmla="*/ 2763783 h 2763783"/>
              <a:gd name="connsiteX1" fmla="*/ 238588 w 2475198"/>
              <a:gd name="connsiteY1" fmla="*/ 1543650 h 2763783"/>
              <a:gd name="connsiteX2" fmla="*/ 456255 w 2475198"/>
              <a:gd name="connsiteY2" fmla="*/ 778697 h 2763783"/>
              <a:gd name="connsiteX3" fmla="*/ 685941 w 2475198"/>
              <a:gd name="connsiteY3" fmla="*/ 310602 h 2763783"/>
              <a:gd name="connsiteX4" fmla="*/ 941390 w 2475198"/>
              <a:gd name="connsiteY4" fmla="*/ 38146 h 2763783"/>
              <a:gd name="connsiteX5" fmla="*/ 1438803 w 2475198"/>
              <a:gd name="connsiteY5" fmla="*/ 73393 h 2763783"/>
              <a:gd name="connsiteX6" fmla="*/ 1894114 w 2475198"/>
              <a:gd name="connsiteY6" fmla="*/ 693231 h 2763783"/>
              <a:gd name="connsiteX7" fmla="*/ 2232516 w 2475198"/>
              <a:gd name="connsiteY7" fmla="*/ 1663354 h 2763783"/>
              <a:gd name="connsiteX8" fmla="*/ 2460171 w 2475198"/>
              <a:gd name="connsiteY8" fmla="*/ 2685316 h 2763783"/>
              <a:gd name="connsiteX9" fmla="*/ 2455465 w 2475198"/>
              <a:gd name="connsiteY9" fmla="*/ 2664604 h 2763783"/>
              <a:gd name="connsiteX0" fmla="*/ 0 w 2475198"/>
              <a:gd name="connsiteY0" fmla="*/ 2752168 h 2752168"/>
              <a:gd name="connsiteX1" fmla="*/ 238588 w 2475198"/>
              <a:gd name="connsiteY1" fmla="*/ 1532035 h 2752168"/>
              <a:gd name="connsiteX2" fmla="*/ 456255 w 2475198"/>
              <a:gd name="connsiteY2" fmla="*/ 767082 h 2752168"/>
              <a:gd name="connsiteX3" fmla="*/ 685941 w 2475198"/>
              <a:gd name="connsiteY3" fmla="*/ 298987 h 2752168"/>
              <a:gd name="connsiteX4" fmla="*/ 871802 w 2475198"/>
              <a:gd name="connsiteY4" fmla="*/ 48950 h 2752168"/>
              <a:gd name="connsiteX5" fmla="*/ 1438803 w 2475198"/>
              <a:gd name="connsiteY5" fmla="*/ 61778 h 2752168"/>
              <a:gd name="connsiteX6" fmla="*/ 1894114 w 2475198"/>
              <a:gd name="connsiteY6" fmla="*/ 681616 h 2752168"/>
              <a:gd name="connsiteX7" fmla="*/ 2232516 w 2475198"/>
              <a:gd name="connsiteY7" fmla="*/ 1651739 h 2752168"/>
              <a:gd name="connsiteX8" fmla="*/ 2460171 w 2475198"/>
              <a:gd name="connsiteY8" fmla="*/ 2673701 h 2752168"/>
              <a:gd name="connsiteX9" fmla="*/ 2455465 w 2475198"/>
              <a:gd name="connsiteY9" fmla="*/ 2652989 h 2752168"/>
              <a:gd name="connsiteX0" fmla="*/ 0 w 2475198"/>
              <a:gd name="connsiteY0" fmla="*/ 2777510 h 2777510"/>
              <a:gd name="connsiteX1" fmla="*/ 238588 w 2475198"/>
              <a:gd name="connsiteY1" fmla="*/ 1557377 h 2777510"/>
              <a:gd name="connsiteX2" fmla="*/ 456255 w 2475198"/>
              <a:gd name="connsiteY2" fmla="*/ 792424 h 2777510"/>
              <a:gd name="connsiteX3" fmla="*/ 685941 w 2475198"/>
              <a:gd name="connsiteY3" fmla="*/ 324329 h 2777510"/>
              <a:gd name="connsiteX4" fmla="*/ 1001038 w 2475198"/>
              <a:gd name="connsiteY4" fmla="*/ 29455 h 2777510"/>
              <a:gd name="connsiteX5" fmla="*/ 1438803 w 2475198"/>
              <a:gd name="connsiteY5" fmla="*/ 87120 h 2777510"/>
              <a:gd name="connsiteX6" fmla="*/ 1894114 w 2475198"/>
              <a:gd name="connsiteY6" fmla="*/ 706958 h 2777510"/>
              <a:gd name="connsiteX7" fmla="*/ 2232516 w 2475198"/>
              <a:gd name="connsiteY7" fmla="*/ 1677081 h 2777510"/>
              <a:gd name="connsiteX8" fmla="*/ 2460171 w 2475198"/>
              <a:gd name="connsiteY8" fmla="*/ 2699043 h 2777510"/>
              <a:gd name="connsiteX9" fmla="*/ 2455465 w 2475198"/>
              <a:gd name="connsiteY9" fmla="*/ 2678331 h 2777510"/>
              <a:gd name="connsiteX0" fmla="*/ 0 w 2395649"/>
              <a:gd name="connsiteY0" fmla="*/ 2803219 h 2803219"/>
              <a:gd name="connsiteX1" fmla="*/ 159039 w 2395649"/>
              <a:gd name="connsiteY1" fmla="*/ 1557377 h 2803219"/>
              <a:gd name="connsiteX2" fmla="*/ 376706 w 2395649"/>
              <a:gd name="connsiteY2" fmla="*/ 792424 h 2803219"/>
              <a:gd name="connsiteX3" fmla="*/ 606392 w 2395649"/>
              <a:gd name="connsiteY3" fmla="*/ 324329 h 2803219"/>
              <a:gd name="connsiteX4" fmla="*/ 921489 w 2395649"/>
              <a:gd name="connsiteY4" fmla="*/ 29455 h 2803219"/>
              <a:gd name="connsiteX5" fmla="*/ 1359254 w 2395649"/>
              <a:gd name="connsiteY5" fmla="*/ 87120 h 2803219"/>
              <a:gd name="connsiteX6" fmla="*/ 1814565 w 2395649"/>
              <a:gd name="connsiteY6" fmla="*/ 706958 h 2803219"/>
              <a:gd name="connsiteX7" fmla="*/ 2152967 w 2395649"/>
              <a:gd name="connsiteY7" fmla="*/ 1677081 h 2803219"/>
              <a:gd name="connsiteX8" fmla="*/ 2380622 w 2395649"/>
              <a:gd name="connsiteY8" fmla="*/ 2699043 h 2803219"/>
              <a:gd name="connsiteX9" fmla="*/ 2375916 w 2395649"/>
              <a:gd name="connsiteY9" fmla="*/ 2678331 h 2803219"/>
              <a:gd name="connsiteX0" fmla="*/ 0 w 2395649"/>
              <a:gd name="connsiteY0" fmla="*/ 2803219 h 2803219"/>
              <a:gd name="connsiteX1" fmla="*/ 180252 w 2395649"/>
              <a:gd name="connsiteY1" fmla="*/ 1557377 h 2803219"/>
              <a:gd name="connsiteX2" fmla="*/ 376706 w 2395649"/>
              <a:gd name="connsiteY2" fmla="*/ 792424 h 2803219"/>
              <a:gd name="connsiteX3" fmla="*/ 606392 w 2395649"/>
              <a:gd name="connsiteY3" fmla="*/ 324329 h 2803219"/>
              <a:gd name="connsiteX4" fmla="*/ 921489 w 2395649"/>
              <a:gd name="connsiteY4" fmla="*/ 29455 h 2803219"/>
              <a:gd name="connsiteX5" fmla="*/ 1359254 w 2395649"/>
              <a:gd name="connsiteY5" fmla="*/ 87120 h 2803219"/>
              <a:gd name="connsiteX6" fmla="*/ 1814565 w 2395649"/>
              <a:gd name="connsiteY6" fmla="*/ 706958 h 2803219"/>
              <a:gd name="connsiteX7" fmla="*/ 2152967 w 2395649"/>
              <a:gd name="connsiteY7" fmla="*/ 1677081 h 2803219"/>
              <a:gd name="connsiteX8" fmla="*/ 2380622 w 2395649"/>
              <a:gd name="connsiteY8" fmla="*/ 2699043 h 2803219"/>
              <a:gd name="connsiteX9" fmla="*/ 2375916 w 2395649"/>
              <a:gd name="connsiteY9" fmla="*/ 2678331 h 2803219"/>
              <a:gd name="connsiteX0" fmla="*/ 0 w 2386735"/>
              <a:gd name="connsiteY0" fmla="*/ 2803219 h 2803219"/>
              <a:gd name="connsiteX1" fmla="*/ 180252 w 2386735"/>
              <a:gd name="connsiteY1" fmla="*/ 1557377 h 2803219"/>
              <a:gd name="connsiteX2" fmla="*/ 376706 w 2386735"/>
              <a:gd name="connsiteY2" fmla="*/ 792424 h 2803219"/>
              <a:gd name="connsiteX3" fmla="*/ 606392 w 2386735"/>
              <a:gd name="connsiteY3" fmla="*/ 324329 h 2803219"/>
              <a:gd name="connsiteX4" fmla="*/ 921489 w 2386735"/>
              <a:gd name="connsiteY4" fmla="*/ 29455 h 2803219"/>
              <a:gd name="connsiteX5" fmla="*/ 1359254 w 2386735"/>
              <a:gd name="connsiteY5" fmla="*/ 87120 h 2803219"/>
              <a:gd name="connsiteX6" fmla="*/ 1814565 w 2386735"/>
              <a:gd name="connsiteY6" fmla="*/ 706958 h 2803219"/>
              <a:gd name="connsiteX7" fmla="*/ 2152967 w 2386735"/>
              <a:gd name="connsiteY7" fmla="*/ 1677081 h 2803219"/>
              <a:gd name="connsiteX8" fmla="*/ 2380622 w 2386735"/>
              <a:gd name="connsiteY8" fmla="*/ 2699043 h 2803219"/>
              <a:gd name="connsiteX9" fmla="*/ 2275154 w 2386735"/>
              <a:gd name="connsiteY9" fmla="*/ 2678331 h 2803219"/>
              <a:gd name="connsiteX0" fmla="*/ 0 w 2380622"/>
              <a:gd name="connsiteY0" fmla="*/ 2803219 h 2803219"/>
              <a:gd name="connsiteX1" fmla="*/ 180252 w 2380622"/>
              <a:gd name="connsiteY1" fmla="*/ 1557377 h 2803219"/>
              <a:gd name="connsiteX2" fmla="*/ 376706 w 2380622"/>
              <a:gd name="connsiteY2" fmla="*/ 792424 h 2803219"/>
              <a:gd name="connsiteX3" fmla="*/ 606392 w 2380622"/>
              <a:gd name="connsiteY3" fmla="*/ 324329 h 2803219"/>
              <a:gd name="connsiteX4" fmla="*/ 921489 w 2380622"/>
              <a:gd name="connsiteY4" fmla="*/ 29455 h 2803219"/>
              <a:gd name="connsiteX5" fmla="*/ 1359254 w 2380622"/>
              <a:gd name="connsiteY5" fmla="*/ 87120 h 2803219"/>
              <a:gd name="connsiteX6" fmla="*/ 1814565 w 2380622"/>
              <a:gd name="connsiteY6" fmla="*/ 706958 h 2803219"/>
              <a:gd name="connsiteX7" fmla="*/ 2152967 w 2380622"/>
              <a:gd name="connsiteY7" fmla="*/ 1677081 h 2803219"/>
              <a:gd name="connsiteX8" fmla="*/ 2380622 w 2380622"/>
              <a:gd name="connsiteY8" fmla="*/ 2699043 h 2803219"/>
              <a:gd name="connsiteX0" fmla="*/ 0 w 2285164"/>
              <a:gd name="connsiteY0" fmla="*/ 2803219 h 2803219"/>
              <a:gd name="connsiteX1" fmla="*/ 180252 w 2285164"/>
              <a:gd name="connsiteY1" fmla="*/ 1557377 h 2803219"/>
              <a:gd name="connsiteX2" fmla="*/ 376706 w 2285164"/>
              <a:gd name="connsiteY2" fmla="*/ 792424 h 2803219"/>
              <a:gd name="connsiteX3" fmla="*/ 606392 w 2285164"/>
              <a:gd name="connsiteY3" fmla="*/ 324329 h 2803219"/>
              <a:gd name="connsiteX4" fmla="*/ 921489 w 2285164"/>
              <a:gd name="connsiteY4" fmla="*/ 29455 h 2803219"/>
              <a:gd name="connsiteX5" fmla="*/ 1359254 w 2285164"/>
              <a:gd name="connsiteY5" fmla="*/ 87120 h 2803219"/>
              <a:gd name="connsiteX6" fmla="*/ 1814565 w 2285164"/>
              <a:gd name="connsiteY6" fmla="*/ 706958 h 2803219"/>
              <a:gd name="connsiteX7" fmla="*/ 2152967 w 2285164"/>
              <a:gd name="connsiteY7" fmla="*/ 1677081 h 2803219"/>
              <a:gd name="connsiteX8" fmla="*/ 2285164 w 2285164"/>
              <a:gd name="connsiteY8" fmla="*/ 2750461 h 2803219"/>
              <a:gd name="connsiteX0" fmla="*/ 0 w 2285164"/>
              <a:gd name="connsiteY0" fmla="*/ 2803219 h 2803219"/>
              <a:gd name="connsiteX1" fmla="*/ 180252 w 2285164"/>
              <a:gd name="connsiteY1" fmla="*/ 1557377 h 2803219"/>
              <a:gd name="connsiteX2" fmla="*/ 376706 w 2285164"/>
              <a:gd name="connsiteY2" fmla="*/ 792424 h 2803219"/>
              <a:gd name="connsiteX3" fmla="*/ 606392 w 2285164"/>
              <a:gd name="connsiteY3" fmla="*/ 324329 h 2803219"/>
              <a:gd name="connsiteX4" fmla="*/ 921489 w 2285164"/>
              <a:gd name="connsiteY4" fmla="*/ 29455 h 2803219"/>
              <a:gd name="connsiteX5" fmla="*/ 1359254 w 2285164"/>
              <a:gd name="connsiteY5" fmla="*/ 87120 h 2803219"/>
              <a:gd name="connsiteX6" fmla="*/ 1814565 w 2285164"/>
              <a:gd name="connsiteY6" fmla="*/ 706958 h 2803219"/>
              <a:gd name="connsiteX7" fmla="*/ 2115845 w 2285164"/>
              <a:gd name="connsiteY7" fmla="*/ 1728499 h 2803219"/>
              <a:gd name="connsiteX8" fmla="*/ 2285164 w 2285164"/>
              <a:gd name="connsiteY8" fmla="*/ 2750461 h 2803219"/>
              <a:gd name="connsiteX0" fmla="*/ 0 w 2285164"/>
              <a:gd name="connsiteY0" fmla="*/ 2804583 h 2804583"/>
              <a:gd name="connsiteX1" fmla="*/ 180252 w 2285164"/>
              <a:gd name="connsiteY1" fmla="*/ 1558741 h 2804583"/>
              <a:gd name="connsiteX2" fmla="*/ 376706 w 2285164"/>
              <a:gd name="connsiteY2" fmla="*/ 793788 h 2804583"/>
              <a:gd name="connsiteX3" fmla="*/ 606392 w 2285164"/>
              <a:gd name="connsiteY3" fmla="*/ 325693 h 2804583"/>
              <a:gd name="connsiteX4" fmla="*/ 921489 w 2285164"/>
              <a:gd name="connsiteY4" fmla="*/ 30819 h 2804583"/>
              <a:gd name="connsiteX5" fmla="*/ 1359254 w 2285164"/>
              <a:gd name="connsiteY5" fmla="*/ 88484 h 2804583"/>
              <a:gd name="connsiteX6" fmla="*/ 1803958 w 2285164"/>
              <a:gd name="connsiteY6" fmla="*/ 734031 h 2804583"/>
              <a:gd name="connsiteX7" fmla="*/ 2115845 w 2285164"/>
              <a:gd name="connsiteY7" fmla="*/ 1729863 h 2804583"/>
              <a:gd name="connsiteX8" fmla="*/ 2285164 w 2285164"/>
              <a:gd name="connsiteY8" fmla="*/ 2751825 h 2804583"/>
              <a:gd name="connsiteX0" fmla="*/ 0 w 2285164"/>
              <a:gd name="connsiteY0" fmla="*/ 2804583 h 2804583"/>
              <a:gd name="connsiteX1" fmla="*/ 180252 w 2285164"/>
              <a:gd name="connsiteY1" fmla="*/ 1558741 h 2804583"/>
              <a:gd name="connsiteX2" fmla="*/ 376706 w 2285164"/>
              <a:gd name="connsiteY2" fmla="*/ 793788 h 2804583"/>
              <a:gd name="connsiteX3" fmla="*/ 606392 w 2285164"/>
              <a:gd name="connsiteY3" fmla="*/ 325693 h 2804583"/>
              <a:gd name="connsiteX4" fmla="*/ 921489 w 2285164"/>
              <a:gd name="connsiteY4" fmla="*/ 30819 h 2804583"/>
              <a:gd name="connsiteX5" fmla="*/ 1359254 w 2285164"/>
              <a:gd name="connsiteY5" fmla="*/ 88484 h 2804583"/>
              <a:gd name="connsiteX6" fmla="*/ 1803958 w 2285164"/>
              <a:gd name="connsiteY6" fmla="*/ 734031 h 2804583"/>
              <a:gd name="connsiteX7" fmla="*/ 2126451 w 2285164"/>
              <a:gd name="connsiteY7" fmla="*/ 1832700 h 2804583"/>
              <a:gd name="connsiteX8" fmla="*/ 2285164 w 2285164"/>
              <a:gd name="connsiteY8" fmla="*/ 2751825 h 2804583"/>
              <a:gd name="connsiteX0" fmla="*/ 0 w 2285164"/>
              <a:gd name="connsiteY0" fmla="*/ 2804583 h 2804583"/>
              <a:gd name="connsiteX1" fmla="*/ 180252 w 2285164"/>
              <a:gd name="connsiteY1" fmla="*/ 1558741 h 2804583"/>
              <a:gd name="connsiteX2" fmla="*/ 376706 w 2285164"/>
              <a:gd name="connsiteY2" fmla="*/ 793788 h 2804583"/>
              <a:gd name="connsiteX3" fmla="*/ 606392 w 2285164"/>
              <a:gd name="connsiteY3" fmla="*/ 325693 h 2804583"/>
              <a:gd name="connsiteX4" fmla="*/ 921489 w 2285164"/>
              <a:gd name="connsiteY4" fmla="*/ 30819 h 2804583"/>
              <a:gd name="connsiteX5" fmla="*/ 1359254 w 2285164"/>
              <a:gd name="connsiteY5" fmla="*/ 88484 h 2804583"/>
              <a:gd name="connsiteX6" fmla="*/ 1803958 w 2285164"/>
              <a:gd name="connsiteY6" fmla="*/ 734031 h 2804583"/>
              <a:gd name="connsiteX7" fmla="*/ 2126451 w 2285164"/>
              <a:gd name="connsiteY7" fmla="*/ 1832700 h 2804583"/>
              <a:gd name="connsiteX8" fmla="*/ 2285164 w 2285164"/>
              <a:gd name="connsiteY8" fmla="*/ 2795272 h 2804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5164" h="2804583">
                <a:moveTo>
                  <a:pt x="0" y="2804583"/>
                </a:moveTo>
                <a:cubicBezTo>
                  <a:pt x="38108" y="2625515"/>
                  <a:pt x="117468" y="1893874"/>
                  <a:pt x="180252" y="1558741"/>
                </a:cubicBezTo>
                <a:cubicBezTo>
                  <a:pt x="243036" y="1223608"/>
                  <a:pt x="305683" y="999296"/>
                  <a:pt x="376706" y="793788"/>
                </a:cubicBezTo>
                <a:cubicBezTo>
                  <a:pt x="447729" y="588280"/>
                  <a:pt x="533821" y="447250"/>
                  <a:pt x="606392" y="325693"/>
                </a:cubicBezTo>
                <a:cubicBezTo>
                  <a:pt x="678963" y="204136"/>
                  <a:pt x="796012" y="70354"/>
                  <a:pt x="921489" y="30819"/>
                </a:cubicBezTo>
                <a:cubicBezTo>
                  <a:pt x="1046966" y="-8716"/>
                  <a:pt x="1212176" y="-28718"/>
                  <a:pt x="1359254" y="88484"/>
                </a:cubicBezTo>
                <a:cubicBezTo>
                  <a:pt x="1506332" y="205686"/>
                  <a:pt x="1676092" y="443328"/>
                  <a:pt x="1803958" y="734031"/>
                </a:cubicBezTo>
                <a:cubicBezTo>
                  <a:pt x="1931824" y="1024734"/>
                  <a:pt x="2046250" y="1489160"/>
                  <a:pt x="2126451" y="1832700"/>
                </a:cubicBezTo>
                <a:cubicBezTo>
                  <a:pt x="2206652" y="2176240"/>
                  <a:pt x="2248006" y="2628397"/>
                  <a:pt x="2285164" y="27952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 flipV="1">
            <a:off x="3338391" y="2573777"/>
            <a:ext cx="824850" cy="425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765557" y="2085732"/>
            <a:ext cx="565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78798" y="4815525"/>
            <a:ext cx="48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b="1" dirty="0"/>
          </a:p>
        </p:txBody>
      </p:sp>
      <p:grpSp>
        <p:nvGrpSpPr>
          <p:cNvPr id="13" name="Группа 12"/>
          <p:cNvGrpSpPr/>
          <p:nvPr/>
        </p:nvGrpSpPr>
        <p:grpSpPr>
          <a:xfrm>
            <a:off x="994889" y="1176234"/>
            <a:ext cx="8134654" cy="4155667"/>
            <a:chOff x="2968730" y="639381"/>
            <a:chExt cx="8134654" cy="3292352"/>
          </a:xfrm>
        </p:grpSpPr>
        <p:cxnSp>
          <p:nvCxnSpPr>
            <p:cNvPr id="14" name="Прямая со стрелкой 13"/>
            <p:cNvCxnSpPr/>
            <p:nvPr/>
          </p:nvCxnSpPr>
          <p:spPr>
            <a:xfrm flipV="1">
              <a:off x="2968730" y="3573015"/>
              <a:ext cx="7955759" cy="1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Прямая со стрелкой 14"/>
            <p:cNvCxnSpPr/>
            <p:nvPr/>
          </p:nvCxnSpPr>
          <p:spPr>
            <a:xfrm flipV="1">
              <a:off x="5292080" y="639381"/>
              <a:ext cx="12754" cy="29336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Прямоугольник 15"/>
            <p:cNvSpPr/>
            <p:nvPr/>
          </p:nvSpPr>
          <p:spPr>
            <a:xfrm>
              <a:off x="10745594" y="3307995"/>
              <a:ext cx="35779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х</a:t>
              </a:r>
              <a:endParaRPr lang="ru-RU" b="1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280450" y="639381"/>
              <a:ext cx="58862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 (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х)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154708" y="3562401"/>
              <a:ext cx="395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4" name="Прямая соединительная линия 23"/>
          <p:cNvCxnSpPr/>
          <p:nvPr/>
        </p:nvCxnSpPr>
        <p:spPr>
          <a:xfrm>
            <a:off x="4163241" y="2578036"/>
            <a:ext cx="0" cy="227012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4962725" y="1594600"/>
            <a:ext cx="0" cy="328452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flipH="1" flipV="1">
            <a:off x="3318239" y="1587252"/>
            <a:ext cx="1646282" cy="734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Прямоугольный треугольник 29"/>
          <p:cNvSpPr/>
          <p:nvPr/>
        </p:nvSpPr>
        <p:spPr>
          <a:xfrm flipH="1">
            <a:off x="4141376" y="1590926"/>
            <a:ext cx="808769" cy="976088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H="1">
            <a:off x="2207057" y="979187"/>
            <a:ext cx="3263728" cy="390286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4889739" y="1873677"/>
            <a:ext cx="565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Δ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4350560" y="2536675"/>
            <a:ext cx="489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endParaRPr lang="ru-RU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4225365" y="2188731"/>
            <a:ext cx="344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360866" y="4465613"/>
            <a:ext cx="3449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6" name="Прямая соединительная линия 45"/>
          <p:cNvCxnSpPr>
            <a:endCxn id="44" idx="2"/>
          </p:cNvCxnSpPr>
          <p:nvPr/>
        </p:nvCxnSpPr>
        <p:spPr>
          <a:xfrm flipH="1">
            <a:off x="2533349" y="836712"/>
            <a:ext cx="2830739" cy="40290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угольный треугольник 53"/>
          <p:cNvSpPr/>
          <p:nvPr/>
        </p:nvSpPr>
        <p:spPr>
          <a:xfrm flipH="1">
            <a:off x="4163241" y="2231644"/>
            <a:ext cx="194567" cy="331755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 flipH="1">
            <a:off x="4359603" y="2270398"/>
            <a:ext cx="726" cy="257360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3318239" y="2216514"/>
            <a:ext cx="104136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/>
          <p:nvPr/>
        </p:nvSpPr>
        <p:spPr>
          <a:xfrm>
            <a:off x="3017200" y="451050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652204" y="5184857"/>
            <a:ext cx="80317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Геометрический смысл производной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заключается в том, что численно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производная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в данной точке равна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тангенсу угла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образованного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касательной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проведенной через эту точку к данной кривой, и положительным направлением оси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Ох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угольник 71"/>
              <p:cNvSpPr/>
              <p:nvPr/>
            </p:nvSpPr>
            <p:spPr>
              <a:xfrm>
                <a:off x="5470785" y="1984131"/>
                <a:ext cx="1659126" cy="618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b="1" i="1">
                              <a:latin typeface="Cambria Math"/>
                            </a:rPr>
                            <m:t>𝜟</m:t>
                          </m:r>
                          <m:r>
                            <a:rPr lang="ru-RU" b="1" i="1">
                              <a:latin typeface="Cambria Math"/>
                            </a:rPr>
                            <m:t>𝒇</m:t>
                          </m:r>
                        </m:num>
                        <m:den>
                          <m:r>
                            <a:rPr lang="ru-RU" b="1" i="1">
                              <a:latin typeface="Cambria Math"/>
                            </a:rPr>
                            <m:t>𝜟</m:t>
                          </m:r>
                          <m:r>
                            <a:rPr lang="ru-RU" b="1" i="1">
                              <a:latin typeface="Cambria Math"/>
                            </a:rPr>
                            <m:t>𝒙</m:t>
                          </m:r>
                        </m:den>
                      </m:f>
                      <m:r>
                        <a:rPr lang="ru-RU" b="1"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ru-RU" b="1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ru-RU" b="1" i="1">
                              <a:latin typeface="Cambria Math"/>
                            </a:rPr>
                            <m:t>𝒕𝒈</m:t>
                          </m:r>
                        </m:fName>
                        <m:e>
                          <m:r>
                            <a:rPr lang="ru-RU" b="1" i="1">
                              <a:latin typeface="Cambria Math"/>
                            </a:rPr>
                            <m:t>𝝋</m:t>
                          </m:r>
                        </m:e>
                      </m:func>
                    </m:oMath>
                  </m:oMathPara>
                </a14:m>
                <a:endParaRPr lang="ru-RU" b="1" dirty="0"/>
              </a:p>
            </p:txBody>
          </p:sp>
        </mc:Choice>
        <mc:Fallback xmlns="">
          <p:sp>
            <p:nvSpPr>
              <p:cNvPr id="72" name="Прямоугольник 7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0785" y="1984131"/>
                <a:ext cx="1659126" cy="61888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2" name="Группа 81"/>
          <p:cNvGrpSpPr/>
          <p:nvPr/>
        </p:nvGrpSpPr>
        <p:grpSpPr>
          <a:xfrm>
            <a:off x="212617" y="1223794"/>
            <a:ext cx="2773118" cy="1006723"/>
            <a:chOff x="-4484651" y="1322008"/>
            <a:chExt cx="2635363" cy="1078555"/>
          </a:xfrm>
        </p:grpSpPr>
        <p:grpSp>
          <p:nvGrpSpPr>
            <p:cNvPr id="80" name="Группа 79"/>
            <p:cNvGrpSpPr/>
            <p:nvPr/>
          </p:nvGrpSpPr>
          <p:grpSpPr>
            <a:xfrm>
              <a:off x="-4465345" y="1322008"/>
              <a:ext cx="1947847" cy="449317"/>
              <a:chOff x="-4465345" y="1322008"/>
              <a:chExt cx="1947847" cy="449317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78" name="Прямоугольник 77"/>
                  <p:cNvSpPr/>
                  <p:nvPr/>
                </p:nvSpPr>
                <p:spPr>
                  <a:xfrm>
                    <a:off x="-3834961" y="1322008"/>
                    <a:ext cx="985500" cy="428659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m:rPr>
                              <m:sty m:val="p"/>
                            </m:rPr>
                            <a:rPr lang="ru-RU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Δ</m:t>
                          </m:r>
                          <m:r>
                            <a:rPr lang="ru-RU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  <m:r>
                            <a:rPr lang="ru-RU" sz="200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→0</m:t>
                          </m:r>
                        </m:oMath>
                      </m:oMathPara>
                    </a14:m>
                    <a:endParaRPr lang="ru-RU" sz="2000" dirty="0">
                      <a:latin typeface="Cambria Math" panose="02040503050406030204" pitchFamily="18" charset="0"/>
                      <a:ea typeface="Cambria Math" panose="02040503050406030204" pitchFamily="18" charset="0"/>
                      <a:cs typeface="Times New Roman" panose="02020603050405020304" pitchFamily="18" charset="0"/>
                    </a:endParaRPr>
                  </a:p>
                </p:txBody>
              </p:sp>
            </mc:Choice>
            <mc:Fallback xmlns="">
              <p:sp>
                <p:nvSpPr>
                  <p:cNvPr id="78" name="Прямоугольник 77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-3834961" y="1322008"/>
                    <a:ext cx="1030860" cy="400110"/>
                  </a:xfrm>
                  <a:prstGeom prst="rect">
                    <a:avLst/>
                  </a:prstGeom>
                  <a:blipFill rotWithShape="1">
                    <a:blip r:embed="rId3"/>
                    <a:stretch>
                      <a:fillRect b="-1639"/>
                    </a:stretch>
                  </a:blipFill>
                </p:spPr>
                <p:txBody>
                  <a:bodyPr/>
                  <a:lstStyle/>
                  <a:p>
                    <a:r>
                      <a:rPr lang="ru-RU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79" name="TextBox 78"/>
              <p:cNvSpPr txBox="1"/>
              <p:nvPr/>
            </p:nvSpPr>
            <p:spPr>
              <a:xfrm>
                <a:off x="-4465345" y="1375640"/>
                <a:ext cx="1947847" cy="3956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Если   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           , то</a:t>
                </a:r>
                <a:endParaRPr lang="ru-RU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1" name="TextBox 80"/>
            <p:cNvSpPr txBox="1"/>
            <p:nvPr/>
          </p:nvSpPr>
          <p:spPr>
            <a:xfrm>
              <a:off x="-4484651" y="1708114"/>
              <a:ext cx="2635363" cy="6924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с</a:t>
              </a:r>
              <a:r>
                <a:rPr lang="ru-RU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rPr>
                <a:t>екущая занимает  положение касательной</a:t>
              </a:r>
              <a:endParaRPr lang="ru-RU" dirty="0">
                <a:latin typeface="Cambria Math" panose="02040503050406030204" pitchFamily="18" charset="0"/>
                <a:ea typeface="Cambria Math" panose="020405030504060302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5" name="Прямоугольник 84"/>
              <p:cNvSpPr/>
              <p:nvPr/>
            </p:nvSpPr>
            <p:spPr>
              <a:xfrm>
                <a:off x="302010" y="3759922"/>
                <a:ext cx="2268442" cy="794448"/>
              </a:xfrm>
              <a:prstGeom prst="rect">
                <a:avLst/>
              </a:prstGeom>
              <a:solidFill>
                <a:srgbClr val="FFFF47"/>
              </a:solidFill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1" i="1">
                              <a:latin typeface="Cambria Math"/>
                            </a:rPr>
                            <m:t>𝒇</m:t>
                          </m:r>
                        </m:e>
                        <m:sup>
                          <m:r>
                            <a:rPr lang="ru-RU" sz="2400" b="1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ru-RU" sz="2400" b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/>
                            </a:rPr>
                            <m:t>𝜟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𝒇</m:t>
                          </m:r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𝜟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𝒙</m:t>
                          </m:r>
                        </m:den>
                      </m:f>
                      <m:func>
                        <m:func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uncPr>
                        <m:fName>
                          <m:r>
                            <a:rPr lang="ru-RU" sz="2400" b="1" i="1" smtClean="0">
                              <a:latin typeface="Cambria Math"/>
                            </a:rPr>
                            <m:t>=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𝒕𝒈</m:t>
                          </m:r>
                        </m:fName>
                        <m:e>
                          <m:r>
                            <a:rPr lang="ru-RU" sz="2400" b="1" i="1">
                              <a:latin typeface="Cambria Math"/>
                            </a:rPr>
                            <m:t>𝜶</m:t>
                          </m:r>
                        </m:e>
                      </m:func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85" name="Прямоугольник 8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010" y="3759922"/>
                <a:ext cx="2268442" cy="794448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ямоугольный треугольник 38"/>
          <p:cNvSpPr/>
          <p:nvPr/>
        </p:nvSpPr>
        <p:spPr>
          <a:xfrm flipH="1">
            <a:off x="4141375" y="1928294"/>
            <a:ext cx="459919" cy="649741"/>
          </a:xfrm>
          <a:prstGeom prst="rtTriangl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>
            <a:off x="4602747" y="1971000"/>
            <a:ext cx="0" cy="287716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>
            <a:off x="3338391" y="1928295"/>
            <a:ext cx="1256819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 flipH="1">
            <a:off x="2763219" y="836712"/>
            <a:ext cx="2409159" cy="402901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H="1">
            <a:off x="2985735" y="764810"/>
            <a:ext cx="2090322" cy="411723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Овал 47"/>
          <p:cNvSpPr/>
          <p:nvPr/>
        </p:nvSpPr>
        <p:spPr>
          <a:xfrm>
            <a:off x="4127237" y="253101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4914141" y="154382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4545760" y="1908882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4314556" y="219624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805122" y="4541280"/>
            <a:ext cx="428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05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050" b="1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4972768" y="4554103"/>
            <a:ext cx="4251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105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050" b="1" dirty="0"/>
          </a:p>
        </p:txBody>
      </p:sp>
      <p:sp>
        <p:nvSpPr>
          <p:cNvPr id="69" name="TextBox 68"/>
          <p:cNvSpPr txBox="1"/>
          <p:nvPr/>
        </p:nvSpPr>
        <p:spPr>
          <a:xfrm>
            <a:off x="2669957" y="2448388"/>
            <a:ext cx="7860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(х</a:t>
            </a:r>
            <a:r>
              <a:rPr lang="ru-RU" sz="105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2705832" y="1363342"/>
            <a:ext cx="661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(х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703797" y="1026775"/>
                <a:ext cx="3197029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𝚫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</a:rPr>
                        <m:t>𝒇</m:t>
                      </m:r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ru-RU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−приращение функции 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3797" y="1026775"/>
                <a:ext cx="3197029" cy="369332"/>
              </a:xfrm>
              <a:prstGeom prst="rect">
                <a:avLst/>
              </a:prstGeom>
              <a:blipFill rotWithShape="1">
                <a:blip r:embed="rId5"/>
                <a:stretch>
                  <a:fillRect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53976" y="1457746"/>
                <a:ext cx="32966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𝚫</m:t>
                      </m:r>
                      <m:r>
                        <a:rPr lang="ru-RU" b="1" i="1">
                          <a:solidFill>
                            <a:prstClr val="black"/>
                          </a:solidFill>
                          <a:latin typeface="Cambria Math"/>
                        </a:rPr>
                        <m:t>𝒙</m:t>
                      </m:r>
                      <m:r>
                        <a:rPr lang="ru-RU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 </m:t>
                      </m:r>
                      <m:r>
                        <a:rPr lang="ru-RU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−приращение аргумента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976" y="1457746"/>
                <a:ext cx="3296672" cy="369332"/>
              </a:xfrm>
              <a:prstGeom prst="rect">
                <a:avLst/>
              </a:prstGeom>
              <a:blipFill rotWithShape="1">
                <a:blip r:embed="rId6"/>
                <a:stretch>
                  <a:fillRect b="-49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188677" y="2460346"/>
                <a:ext cx="2892500" cy="104797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b="1" i="1">
                            <a:latin typeface="Cambria Math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𝒇</m:t>
                        </m:r>
                      </m:num>
                      <m:den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𝜟</m:t>
                        </m:r>
                        <m:r>
                          <a:rPr lang="ru-RU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называют производной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функции </a:t>
                </a:r>
                <a:r>
                  <a:rPr lang="en-US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f </a:t>
                </a:r>
                <a:r>
                  <a:rPr lang="en-US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и</a:t>
                </a:r>
                <a:r>
                  <a:rPr lang="en-US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</a:t>
                </a:r>
                <a:r>
                  <a:rPr lang="ru-RU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 обозначают  </a:t>
                </a:r>
                <a:r>
                  <a:rPr lang="en-US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Courier New" panose="02070309020205020404" pitchFamily="49" charset="0"/>
                  </a:rPr>
                  <a:t>f </a:t>
                </a:r>
                <a:r>
                  <a:rPr lang="en-US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′</a:t>
                </a:r>
                <a:r>
                  <a:rPr lang="ru-RU" b="1" i="1" dirty="0" smtClean="0">
                    <a:latin typeface="Cambria Math" panose="020405030504060302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 </a:t>
                </a:r>
                <a:endParaRPr lang="ru-RU" b="1" i="1" dirty="0">
                  <a:latin typeface="Cambria Math" panose="020405030504060302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677" y="2460346"/>
                <a:ext cx="2892500" cy="1047979"/>
              </a:xfrm>
              <a:prstGeom prst="rect">
                <a:avLst/>
              </a:prstGeom>
              <a:blipFill rotWithShape="1">
                <a:blip r:embed="rId7"/>
                <a:stretch>
                  <a:fillRect l="-1899" b="-81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30702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000"/>
                            </p:stCondLst>
                            <p:childTnLst>
                              <p:par>
                                <p:cTn id="4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50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50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000"/>
                            </p:stCondLst>
                            <p:childTnLst>
                              <p:par>
                                <p:cTn id="10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4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6" fill="hold">
                            <p:stCondLst>
                              <p:cond delay="2000"/>
                            </p:stCondLst>
                            <p:childTnLst>
                              <p:par>
                                <p:cTn id="20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2000"/>
                            </p:stCondLst>
                            <p:childTnLst>
                              <p:par>
                                <p:cTn id="2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1" grpId="0"/>
      <p:bldP spid="11" grpId="1"/>
      <p:bldP spid="12" grpId="0"/>
      <p:bldP spid="12" grpId="1"/>
      <p:bldP spid="30" grpId="0" animBg="1"/>
      <p:bldP spid="30" grpId="1" animBg="1"/>
      <p:bldP spid="41" grpId="0"/>
      <p:bldP spid="41" grpId="1"/>
      <p:bldP spid="42" grpId="0"/>
      <p:bldP spid="42" grpId="1"/>
      <p:bldP spid="43" grpId="0"/>
      <p:bldP spid="43" grpId="1"/>
      <p:bldP spid="44" grpId="0"/>
      <p:bldP spid="44" grpId="1"/>
      <p:bldP spid="54" grpId="0" animBg="1"/>
      <p:bldP spid="54" grpId="1" animBg="1"/>
      <p:bldP spid="65" grpId="0"/>
      <p:bldP spid="71" grpId="0"/>
      <p:bldP spid="72" grpId="0"/>
      <p:bldP spid="85" grpId="0" animBg="1"/>
      <p:bldP spid="39" grpId="0" animBg="1"/>
      <p:bldP spid="39" grpId="1" animBg="1"/>
      <p:bldP spid="48" grpId="0" animBg="1"/>
      <p:bldP spid="50" grpId="0" animBg="1"/>
      <p:bldP spid="50" grpId="1" animBg="1"/>
      <p:bldP spid="59" grpId="0" animBg="1"/>
      <p:bldP spid="59" grpId="1" animBg="1"/>
      <p:bldP spid="60" grpId="0" animBg="1"/>
      <p:bldP spid="60" grpId="1" animBg="1"/>
      <p:bldP spid="67" grpId="0"/>
      <p:bldP spid="68" grpId="0"/>
      <p:bldP spid="68" grpId="1"/>
      <p:bldP spid="69" grpId="0"/>
      <p:bldP spid="70" grpId="0"/>
      <p:bldP spid="70" grpId="1"/>
      <p:bldP spid="70" grpId="2"/>
      <p:bldP spid="6" grpId="0"/>
      <p:bldP spid="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Прямая соединительная линия 2"/>
          <p:cNvCxnSpPr/>
          <p:nvPr/>
        </p:nvCxnSpPr>
        <p:spPr>
          <a:xfrm>
            <a:off x="2647397" y="1430778"/>
            <a:ext cx="1" cy="1679925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/>
          <p:cNvCxnSpPr/>
          <p:nvPr/>
        </p:nvCxnSpPr>
        <p:spPr>
          <a:xfrm flipH="1">
            <a:off x="811885" y="1430778"/>
            <a:ext cx="1835513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89217" y="1240083"/>
            <a:ext cx="565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97356" y="3068920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b="1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02965" y="732106"/>
            <a:ext cx="2969791" cy="2563263"/>
            <a:chOff x="4983160" y="188640"/>
            <a:chExt cx="2969791" cy="2563263"/>
          </a:xfrm>
        </p:grpSpPr>
        <p:cxnSp>
          <p:nvCxnSpPr>
            <p:cNvPr id="8" name="Прямая со стрелкой 7"/>
            <p:cNvCxnSpPr/>
            <p:nvPr/>
          </p:nvCxnSpPr>
          <p:spPr>
            <a:xfrm>
              <a:off x="5292080" y="2561208"/>
              <a:ext cx="266087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 стрелкой 8"/>
            <p:cNvCxnSpPr/>
            <p:nvPr/>
          </p:nvCxnSpPr>
          <p:spPr>
            <a:xfrm flipV="1">
              <a:off x="5292080" y="260648"/>
              <a:ext cx="0" cy="230056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Прямоугольник 9"/>
            <p:cNvSpPr/>
            <p:nvPr/>
          </p:nvSpPr>
          <p:spPr>
            <a:xfrm>
              <a:off x="7415624" y="2091755"/>
              <a:ext cx="5373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endParaRPr lang="ru-RU" b="1" dirty="0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361452" y="188640"/>
              <a:ext cx="5725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м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983160" y="2382571"/>
              <a:ext cx="395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14" name="Прямая соединительная линия 13"/>
          <p:cNvCxnSpPr/>
          <p:nvPr/>
        </p:nvCxnSpPr>
        <p:spPr>
          <a:xfrm>
            <a:off x="7114856" y="1212133"/>
            <a:ext cx="0" cy="186924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4984837" y="1233067"/>
            <a:ext cx="2057127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Группа 17"/>
          <p:cNvGrpSpPr/>
          <p:nvPr/>
        </p:nvGrpSpPr>
        <p:grpSpPr>
          <a:xfrm>
            <a:off x="4710477" y="218031"/>
            <a:ext cx="3354509" cy="3220009"/>
            <a:chOff x="5017720" y="697812"/>
            <a:chExt cx="3354509" cy="3220009"/>
          </a:xfrm>
        </p:grpSpPr>
        <p:cxnSp>
          <p:nvCxnSpPr>
            <p:cNvPr id="19" name="Прямая со стрелкой 18"/>
            <p:cNvCxnSpPr/>
            <p:nvPr/>
          </p:nvCxnSpPr>
          <p:spPr>
            <a:xfrm>
              <a:off x="5292080" y="3573016"/>
              <a:ext cx="295256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Прямая со стрелкой 19"/>
            <p:cNvCxnSpPr/>
            <p:nvPr/>
          </p:nvCxnSpPr>
          <p:spPr>
            <a:xfrm flipV="1">
              <a:off x="5292080" y="773582"/>
              <a:ext cx="0" cy="279943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Прямоугольник 20"/>
            <p:cNvSpPr/>
            <p:nvPr/>
          </p:nvSpPr>
          <p:spPr>
            <a:xfrm>
              <a:off x="7834902" y="3145457"/>
              <a:ext cx="53732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endParaRPr lang="ru-RU" b="1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86898" y="697812"/>
              <a:ext cx="5725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</a:t>
              </a:r>
              <a:r>
                <a:rPr lang="ru-RU" b="1" dirty="0" smtClean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м</a:t>
              </a:r>
              <a:endParaRPr lang="ru-RU" b="1" dirty="0">
                <a:solidFill>
                  <a:prstClr val="black"/>
                </a:solidFill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5017720" y="3548489"/>
              <a:ext cx="39533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endParaRPr lang="ru-RU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25" name="Прямая соединительная линия 24"/>
          <p:cNvCxnSpPr/>
          <p:nvPr/>
        </p:nvCxnSpPr>
        <p:spPr>
          <a:xfrm flipV="1">
            <a:off x="818487" y="1430778"/>
            <a:ext cx="1828910" cy="110747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3004552" y="3411355"/>
                <a:ext cx="1003801" cy="6272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v</a:t>
                </a:r>
                <a:r>
                  <a:rPr lang="ru-RU" sz="16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b="0" i="1" smtClean="0">
                            <a:latin typeface="Cambria Math"/>
                          </a:rPr>
                          <m:t>х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2400" b="1" dirty="0">
                  <a:solidFill>
                    <a:prstClr val="black"/>
                  </a:solidFill>
                  <a:latin typeface="Monotype Corsiva" panose="03010101010201010101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552" y="3411355"/>
                <a:ext cx="1003801" cy="627223"/>
              </a:xfrm>
              <a:prstGeom prst="rect">
                <a:avLst/>
              </a:prstGeom>
              <a:blipFill rotWithShape="1">
                <a:blip r:embed="rId2"/>
                <a:stretch>
                  <a:fillRect l="-9697" b="-12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угольник 38"/>
              <p:cNvSpPr/>
              <p:nvPr/>
            </p:nvSpPr>
            <p:spPr>
              <a:xfrm>
                <a:off x="531526" y="4005884"/>
                <a:ext cx="1736373" cy="62581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v</a:t>
                </a:r>
                <a:r>
                  <a:rPr lang="ru-RU" sz="16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 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=</a:t>
                </a:r>
                <a:r>
                  <a:rPr lang="ru-RU" sz="2400" dirty="0"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b="1" i="1">
                            <a:latin typeface="Cambria Math"/>
                          </a:rPr>
                        </m:ctrlPr>
                      </m:fPr>
                      <m:num>
                        <m:r>
                          <a:rPr lang="ru-RU" sz="2400" b="1" i="0" smtClean="0">
                            <a:latin typeface="Cambria Math"/>
                          </a:rPr>
                          <m:t>𝟐𝟎</m:t>
                        </m:r>
                      </m:num>
                      <m:den>
                        <m:r>
                          <a:rPr lang="ru-RU" sz="2400" b="1" i="1" smtClean="0">
                            <a:latin typeface="Cambria Math"/>
                          </a:rPr>
                          <m:t>𝟏𝟎</m:t>
                        </m:r>
                      </m:den>
                    </m:f>
                  </m:oMath>
                </a14:m>
                <a:r>
                  <a:rPr lang="ru-RU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=</a:t>
                </a:r>
                <a:r>
                  <a:rPr lang="ru-RU" sz="2400" b="1" dirty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2м/с</a:t>
                </a:r>
                <a:endParaRPr lang="ru-RU" sz="2400" b="1" dirty="0">
                  <a:solidFill>
                    <a:prstClr val="black"/>
                  </a:solidFill>
                  <a:latin typeface="Monotype Corsiva" panose="03010101010201010101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9" name="Прямоугольник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26" y="4005884"/>
                <a:ext cx="1736373" cy="625812"/>
              </a:xfrm>
              <a:prstGeom prst="rect">
                <a:avLst/>
              </a:prstGeom>
              <a:blipFill rotWithShape="1">
                <a:blip r:embed="rId3"/>
                <a:stretch>
                  <a:fillRect l="-5263" r="-5614" b="-11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Полилиния 40"/>
          <p:cNvSpPr/>
          <p:nvPr/>
        </p:nvSpPr>
        <p:spPr>
          <a:xfrm>
            <a:off x="5002587" y="846327"/>
            <a:ext cx="2227687" cy="2231572"/>
          </a:xfrm>
          <a:custGeom>
            <a:avLst/>
            <a:gdLst>
              <a:gd name="connsiteX0" fmla="*/ 0 w 1759932"/>
              <a:gd name="connsiteY0" fmla="*/ 3154161 h 3154161"/>
              <a:gd name="connsiteX1" fmla="*/ 511628 w 1759932"/>
              <a:gd name="connsiteY1" fmla="*/ 2903789 h 3154161"/>
              <a:gd name="connsiteX2" fmla="*/ 1088571 w 1759932"/>
              <a:gd name="connsiteY2" fmla="*/ 2381275 h 3154161"/>
              <a:gd name="connsiteX3" fmla="*/ 1513114 w 1759932"/>
              <a:gd name="connsiteY3" fmla="*/ 1608389 h 3154161"/>
              <a:gd name="connsiteX4" fmla="*/ 1676400 w 1759932"/>
              <a:gd name="connsiteY4" fmla="*/ 922589 h 3154161"/>
              <a:gd name="connsiteX5" fmla="*/ 1752600 w 1759932"/>
              <a:gd name="connsiteY5" fmla="*/ 95275 h 3154161"/>
              <a:gd name="connsiteX6" fmla="*/ 1752600 w 1759932"/>
              <a:gd name="connsiteY6" fmla="*/ 51732 h 3154161"/>
              <a:gd name="connsiteX0" fmla="*/ 0 w 1891381"/>
              <a:gd name="connsiteY0" fmla="*/ 3154161 h 3154161"/>
              <a:gd name="connsiteX1" fmla="*/ 511628 w 1891381"/>
              <a:gd name="connsiteY1" fmla="*/ 2903789 h 3154161"/>
              <a:gd name="connsiteX2" fmla="*/ 1088571 w 1891381"/>
              <a:gd name="connsiteY2" fmla="*/ 2381275 h 3154161"/>
              <a:gd name="connsiteX3" fmla="*/ 1513114 w 1891381"/>
              <a:gd name="connsiteY3" fmla="*/ 1608389 h 3154161"/>
              <a:gd name="connsiteX4" fmla="*/ 1676400 w 1891381"/>
              <a:gd name="connsiteY4" fmla="*/ 922589 h 3154161"/>
              <a:gd name="connsiteX5" fmla="*/ 1752600 w 1891381"/>
              <a:gd name="connsiteY5" fmla="*/ 95275 h 3154161"/>
              <a:gd name="connsiteX6" fmla="*/ 1891115 w 1891381"/>
              <a:gd name="connsiteY6" fmla="*/ 51732 h 3154161"/>
              <a:gd name="connsiteX0" fmla="*/ 0 w 1891381"/>
              <a:gd name="connsiteY0" fmla="*/ 3154161 h 3154161"/>
              <a:gd name="connsiteX1" fmla="*/ 511628 w 1891381"/>
              <a:gd name="connsiteY1" fmla="*/ 2903789 h 3154161"/>
              <a:gd name="connsiteX2" fmla="*/ 1088571 w 1891381"/>
              <a:gd name="connsiteY2" fmla="*/ 2381275 h 3154161"/>
              <a:gd name="connsiteX3" fmla="*/ 1513114 w 1891381"/>
              <a:gd name="connsiteY3" fmla="*/ 1608389 h 3154161"/>
              <a:gd name="connsiteX4" fmla="*/ 1676400 w 1891381"/>
              <a:gd name="connsiteY4" fmla="*/ 922589 h 3154161"/>
              <a:gd name="connsiteX5" fmla="*/ 1752600 w 1891381"/>
              <a:gd name="connsiteY5" fmla="*/ 95275 h 3154161"/>
              <a:gd name="connsiteX6" fmla="*/ 1891115 w 1891381"/>
              <a:gd name="connsiteY6" fmla="*/ 51732 h 3154161"/>
              <a:gd name="connsiteX0" fmla="*/ 0 w 1891381"/>
              <a:gd name="connsiteY0" fmla="*/ 3154161 h 3154161"/>
              <a:gd name="connsiteX1" fmla="*/ 511628 w 1891381"/>
              <a:gd name="connsiteY1" fmla="*/ 2903789 h 3154161"/>
              <a:gd name="connsiteX2" fmla="*/ 1088571 w 1891381"/>
              <a:gd name="connsiteY2" fmla="*/ 2381275 h 3154161"/>
              <a:gd name="connsiteX3" fmla="*/ 1513114 w 1891381"/>
              <a:gd name="connsiteY3" fmla="*/ 1608389 h 3154161"/>
              <a:gd name="connsiteX4" fmla="*/ 1676400 w 1891381"/>
              <a:gd name="connsiteY4" fmla="*/ 922589 h 3154161"/>
              <a:gd name="connsiteX5" fmla="*/ 1752600 w 1891381"/>
              <a:gd name="connsiteY5" fmla="*/ 95275 h 3154161"/>
              <a:gd name="connsiteX6" fmla="*/ 1891115 w 1891381"/>
              <a:gd name="connsiteY6" fmla="*/ 51732 h 3154161"/>
              <a:gd name="connsiteX0" fmla="*/ 0 w 1752600"/>
              <a:gd name="connsiteY0" fmla="*/ 3058886 h 3058886"/>
              <a:gd name="connsiteX1" fmla="*/ 511628 w 1752600"/>
              <a:gd name="connsiteY1" fmla="*/ 2808514 h 3058886"/>
              <a:gd name="connsiteX2" fmla="*/ 1088571 w 1752600"/>
              <a:gd name="connsiteY2" fmla="*/ 2286000 h 3058886"/>
              <a:gd name="connsiteX3" fmla="*/ 1513114 w 1752600"/>
              <a:gd name="connsiteY3" fmla="*/ 1513114 h 3058886"/>
              <a:gd name="connsiteX4" fmla="*/ 1676400 w 1752600"/>
              <a:gd name="connsiteY4" fmla="*/ 827314 h 3058886"/>
              <a:gd name="connsiteX5" fmla="*/ 1752600 w 1752600"/>
              <a:gd name="connsiteY5" fmla="*/ 0 h 3058886"/>
              <a:gd name="connsiteX0" fmla="*/ 0 w 1908429"/>
              <a:gd name="connsiteY0" fmla="*/ 3080658 h 3080658"/>
              <a:gd name="connsiteX1" fmla="*/ 511628 w 1908429"/>
              <a:gd name="connsiteY1" fmla="*/ 2830286 h 3080658"/>
              <a:gd name="connsiteX2" fmla="*/ 1088571 w 1908429"/>
              <a:gd name="connsiteY2" fmla="*/ 2307772 h 3080658"/>
              <a:gd name="connsiteX3" fmla="*/ 1513114 w 1908429"/>
              <a:gd name="connsiteY3" fmla="*/ 1534886 h 3080658"/>
              <a:gd name="connsiteX4" fmla="*/ 1676400 w 1908429"/>
              <a:gd name="connsiteY4" fmla="*/ 849086 h 3080658"/>
              <a:gd name="connsiteX5" fmla="*/ 1908429 w 1908429"/>
              <a:gd name="connsiteY5" fmla="*/ 0 h 3080658"/>
              <a:gd name="connsiteX0" fmla="*/ 0 w 1908429"/>
              <a:gd name="connsiteY0" fmla="*/ 3080658 h 3080658"/>
              <a:gd name="connsiteX1" fmla="*/ 511628 w 1908429"/>
              <a:gd name="connsiteY1" fmla="*/ 2830286 h 3080658"/>
              <a:gd name="connsiteX2" fmla="*/ 1088571 w 1908429"/>
              <a:gd name="connsiteY2" fmla="*/ 2307772 h 3080658"/>
              <a:gd name="connsiteX3" fmla="*/ 1513114 w 1908429"/>
              <a:gd name="connsiteY3" fmla="*/ 1534886 h 3080658"/>
              <a:gd name="connsiteX4" fmla="*/ 1745657 w 1908429"/>
              <a:gd name="connsiteY4" fmla="*/ 849086 h 3080658"/>
              <a:gd name="connsiteX5" fmla="*/ 1908429 w 1908429"/>
              <a:gd name="connsiteY5" fmla="*/ 0 h 3080658"/>
              <a:gd name="connsiteX0" fmla="*/ 0 w 1908429"/>
              <a:gd name="connsiteY0" fmla="*/ 3080658 h 3080658"/>
              <a:gd name="connsiteX1" fmla="*/ 511628 w 1908429"/>
              <a:gd name="connsiteY1" fmla="*/ 2830286 h 3080658"/>
              <a:gd name="connsiteX2" fmla="*/ 1088571 w 1908429"/>
              <a:gd name="connsiteY2" fmla="*/ 2307772 h 3080658"/>
              <a:gd name="connsiteX3" fmla="*/ 1504457 w 1908429"/>
              <a:gd name="connsiteY3" fmla="*/ 1556657 h 3080658"/>
              <a:gd name="connsiteX4" fmla="*/ 1745657 w 1908429"/>
              <a:gd name="connsiteY4" fmla="*/ 849086 h 3080658"/>
              <a:gd name="connsiteX5" fmla="*/ 1908429 w 1908429"/>
              <a:gd name="connsiteY5" fmla="*/ 0 h 3080658"/>
              <a:gd name="connsiteX0" fmla="*/ 0 w 1908429"/>
              <a:gd name="connsiteY0" fmla="*/ 3080658 h 3080658"/>
              <a:gd name="connsiteX1" fmla="*/ 511628 w 1908429"/>
              <a:gd name="connsiteY1" fmla="*/ 2830286 h 3080658"/>
              <a:gd name="connsiteX2" fmla="*/ 1088571 w 1908429"/>
              <a:gd name="connsiteY2" fmla="*/ 2307772 h 3080658"/>
              <a:gd name="connsiteX3" fmla="*/ 1504457 w 1908429"/>
              <a:gd name="connsiteY3" fmla="*/ 1632857 h 3080658"/>
              <a:gd name="connsiteX4" fmla="*/ 1745657 w 1908429"/>
              <a:gd name="connsiteY4" fmla="*/ 849086 h 3080658"/>
              <a:gd name="connsiteX5" fmla="*/ 1908429 w 1908429"/>
              <a:gd name="connsiteY5" fmla="*/ 0 h 3080658"/>
              <a:gd name="connsiteX0" fmla="*/ 0 w 1908429"/>
              <a:gd name="connsiteY0" fmla="*/ 3080658 h 3080658"/>
              <a:gd name="connsiteX1" fmla="*/ 511628 w 1908429"/>
              <a:gd name="connsiteY1" fmla="*/ 2830286 h 3080658"/>
              <a:gd name="connsiteX2" fmla="*/ 1088571 w 1908429"/>
              <a:gd name="connsiteY2" fmla="*/ 2307772 h 3080658"/>
              <a:gd name="connsiteX3" fmla="*/ 1504457 w 1908429"/>
              <a:gd name="connsiteY3" fmla="*/ 1632857 h 3080658"/>
              <a:gd name="connsiteX4" fmla="*/ 1771629 w 1908429"/>
              <a:gd name="connsiteY4" fmla="*/ 849086 h 3080658"/>
              <a:gd name="connsiteX5" fmla="*/ 1908429 w 1908429"/>
              <a:gd name="connsiteY5" fmla="*/ 0 h 3080658"/>
              <a:gd name="connsiteX0" fmla="*/ 0 w 1771629"/>
              <a:gd name="connsiteY0" fmla="*/ 2231572 h 2231572"/>
              <a:gd name="connsiteX1" fmla="*/ 511628 w 1771629"/>
              <a:gd name="connsiteY1" fmla="*/ 1981200 h 2231572"/>
              <a:gd name="connsiteX2" fmla="*/ 1088571 w 1771629"/>
              <a:gd name="connsiteY2" fmla="*/ 1458686 h 2231572"/>
              <a:gd name="connsiteX3" fmla="*/ 1504457 w 1771629"/>
              <a:gd name="connsiteY3" fmla="*/ 783771 h 2231572"/>
              <a:gd name="connsiteX4" fmla="*/ 1771629 w 1771629"/>
              <a:gd name="connsiteY4" fmla="*/ 0 h 2231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71629" h="2231572">
                <a:moveTo>
                  <a:pt x="0" y="2231572"/>
                </a:moveTo>
                <a:cubicBezTo>
                  <a:pt x="165100" y="2170793"/>
                  <a:pt x="330200" y="2110014"/>
                  <a:pt x="511628" y="1981200"/>
                </a:cubicBezTo>
                <a:cubicBezTo>
                  <a:pt x="693057" y="1852386"/>
                  <a:pt x="923100" y="1658258"/>
                  <a:pt x="1088571" y="1458686"/>
                </a:cubicBezTo>
                <a:cubicBezTo>
                  <a:pt x="1254043" y="1259115"/>
                  <a:pt x="1390614" y="1026885"/>
                  <a:pt x="1504457" y="783771"/>
                </a:cubicBezTo>
                <a:cubicBezTo>
                  <a:pt x="1618300" y="540657"/>
                  <a:pt x="1704300" y="272143"/>
                  <a:pt x="1771629" y="0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единительная линия 43"/>
          <p:cNvCxnSpPr/>
          <p:nvPr/>
        </p:nvCxnSpPr>
        <p:spPr>
          <a:xfrm>
            <a:off x="6247188" y="2412029"/>
            <a:ext cx="0" cy="681206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4984837" y="2398860"/>
            <a:ext cx="1250563" cy="13169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4468489" y="1897121"/>
                <a:ext cx="4876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mtClean="0">
                          <a:latin typeface="Cambria Math"/>
                        </a:rPr>
                        <m:t>Δ</m:t>
                      </m:r>
                      <m:r>
                        <a:rPr lang="ru-RU" b="0" i="0" smtClean="0">
                          <a:latin typeface="Cambria Math"/>
                        </a:rPr>
                        <m:t>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8489" y="1897121"/>
                <a:ext cx="487634" cy="36933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6299067" y="3059676"/>
                <a:ext cx="4724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Δ</m:t>
                      </m:r>
                      <m:r>
                        <a:rPr lang="ru-RU" i="1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9067" y="3059676"/>
                <a:ext cx="472437" cy="369332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Прямоугольник 51"/>
              <p:cNvSpPr/>
              <p:nvPr/>
            </p:nvSpPr>
            <p:spPr>
              <a:xfrm>
                <a:off x="1649754" y="3524911"/>
                <a:ext cx="1123834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</a:rPr>
                        <m:t>𝑆</m:t>
                      </m:r>
                      <m:r>
                        <m:rPr>
                          <m:nor/>
                        </m:rPr>
                        <a:rPr lang="ru-RU" sz="2000" b="1" dirty="0">
                          <a:solidFill>
                            <a:prstClr val="black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х</m:t>
                      </m:r>
                      <m:r>
                        <a:rPr lang="ru-RU" sz="2000" i="1">
                          <a:latin typeface="Cambria Math"/>
                        </a:rPr>
                        <m:t>=</m:t>
                      </m:r>
                      <m:r>
                        <m:rPr>
                          <m:sty m:val="p"/>
                        </m:rPr>
                        <a:rPr lang="ru-RU" sz="2000">
                          <a:latin typeface="Cambria Math"/>
                        </a:rPr>
                        <m:t>Δ</m:t>
                      </m:r>
                      <m:r>
                        <a:rPr lang="ru-RU" sz="2000" i="1">
                          <a:latin typeface="Cambria Math"/>
                        </a:rPr>
                        <m:t>х</m:t>
                      </m:r>
                    </m:oMath>
                  </m:oMathPara>
                </a14:m>
                <a:endParaRPr lang="ru-RU" sz="20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2" name="Прямоугольник 5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9754" y="3524911"/>
                <a:ext cx="1123834" cy="40011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7139023" y="3322228"/>
                <a:ext cx="1096775" cy="716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8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v</a:t>
                </a:r>
                <a:r>
                  <a:rPr lang="ru-RU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 </a:t>
                </a:r>
                <a:r>
                  <a:rPr lang="ru-RU" sz="28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28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800">
                            <a:latin typeface="Cambria Math"/>
                          </a:rPr>
                          <m:t>Δ</m:t>
                        </m:r>
                        <m:r>
                          <a:rPr lang="ru-RU" sz="2800" b="0" i="1" smtClean="0">
                            <a:latin typeface="Cambria Math"/>
                          </a:rPr>
                          <m:t>х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800">
                            <a:latin typeface="Cambria Math"/>
                          </a:rPr>
                          <m:t>Δ</m:t>
                        </m:r>
                        <m:r>
                          <a:rPr lang="ru-RU" sz="2800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Monotype Corsiva" panose="03010101010201010101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9023" y="3322228"/>
                <a:ext cx="1096775" cy="716350"/>
              </a:xfrm>
              <a:prstGeom prst="rect">
                <a:avLst/>
              </a:prstGeom>
              <a:blipFill rotWithShape="1">
                <a:blip r:embed="rId7"/>
                <a:stretch>
                  <a:fillRect l="-11111" b="-153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5484732" y="3524911"/>
                <a:ext cx="174554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если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>
                        <a:latin typeface="Cambria Math"/>
                      </a:rPr>
                      <m:t>Δ</m:t>
                    </m:r>
                    <m:r>
                      <m:rPr>
                        <m:sty m:val="p"/>
                      </m:rPr>
                      <a:rPr lang="en-US" b="0" i="0" smtClean="0">
                        <a:latin typeface="Cambria Math"/>
                      </a:rPr>
                      <m:t>t</m:t>
                    </m:r>
                    <m:r>
                      <a:rPr lang="ru-RU">
                        <a:latin typeface="Cambria Math"/>
                      </a:rPr>
                      <m:t>→0</m:t>
                    </m:r>
                  </m:oMath>
                </a14:m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</a:t>
                </a:r>
                <a:r>
                  <a:rPr lang="ru-RU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то </a:t>
                </a:r>
                <a:endParaRPr lang="ru-RU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4732" y="3524911"/>
                <a:ext cx="1745542" cy="369332"/>
              </a:xfrm>
              <a:prstGeom prst="rect">
                <a:avLst/>
              </a:prstGeom>
              <a:blipFill rotWithShape="1">
                <a:blip r:embed="rId8"/>
                <a:stretch>
                  <a:fillRect l="-3147" t="-8197" r="-1748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угольник 55"/>
          <p:cNvSpPr/>
          <p:nvPr/>
        </p:nvSpPr>
        <p:spPr>
          <a:xfrm>
            <a:off x="4945695" y="2062253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900" dirty="0"/>
          </a:p>
        </p:txBody>
      </p:sp>
      <p:sp>
        <p:nvSpPr>
          <p:cNvPr id="57" name="Прямоугольник 56"/>
          <p:cNvSpPr/>
          <p:nvPr/>
        </p:nvSpPr>
        <p:spPr>
          <a:xfrm>
            <a:off x="4945695" y="871170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900" dirty="0"/>
          </a:p>
        </p:txBody>
      </p:sp>
      <p:sp>
        <p:nvSpPr>
          <p:cNvPr id="60" name="Прямоугольник 59"/>
          <p:cNvSpPr/>
          <p:nvPr/>
        </p:nvSpPr>
        <p:spPr>
          <a:xfrm>
            <a:off x="6797197" y="3126188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900" dirty="0"/>
          </a:p>
        </p:txBody>
      </p:sp>
      <p:sp>
        <p:nvSpPr>
          <p:cNvPr id="61" name="Прямоугольник 60"/>
          <p:cNvSpPr/>
          <p:nvPr/>
        </p:nvSpPr>
        <p:spPr>
          <a:xfrm>
            <a:off x="5980180" y="3133102"/>
            <a:ext cx="3193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900" dirty="0"/>
          </a:p>
        </p:txBody>
      </p:sp>
      <p:sp>
        <p:nvSpPr>
          <p:cNvPr id="62" name="TextBox 61"/>
          <p:cNvSpPr txBox="1"/>
          <p:nvPr/>
        </p:nvSpPr>
        <p:spPr>
          <a:xfrm>
            <a:off x="527815" y="218031"/>
            <a:ext cx="3657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Физический  смысл производной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9" name="Группа 68"/>
          <p:cNvGrpSpPr/>
          <p:nvPr/>
        </p:nvGrpSpPr>
        <p:grpSpPr>
          <a:xfrm>
            <a:off x="4676818" y="4008076"/>
            <a:ext cx="3844770" cy="461665"/>
            <a:chOff x="3717676" y="4944394"/>
            <a:chExt cx="3844770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7" name="Прямоугольник 66"/>
                <p:cNvSpPr/>
                <p:nvPr/>
              </p:nvSpPr>
              <p:spPr>
                <a:xfrm>
                  <a:off x="4130309" y="4944394"/>
                  <a:ext cx="1315232" cy="461665"/>
                </a:xfrm>
                <a:prstGeom prst="rect">
                  <a:avLst/>
                </a:prstGeom>
                <a:solidFill>
                  <a:srgbClr val="FFFF00"/>
                </a:solidFill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ru-RU" sz="2400" i="1" smtClean="0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2400" b="1" dirty="0">
                                <a:solidFill>
                                  <a:prstClr val="black"/>
                                </a:solidFill>
                                <a:latin typeface="Monotype Corsiva" panose="03010101010201010101" pitchFamily="66" charset="0"/>
                                <a:cs typeface="Times New Roman" panose="02020603050405020304" pitchFamily="18" charset="0"/>
                              </a:rPr>
                              <m:t>v</m:t>
                            </m:r>
                            <m:r>
                              <m:rPr>
                                <m:nor/>
                              </m:rPr>
                              <a:rPr lang="ru-RU" sz="2400" b="1" i="0" dirty="0" smtClean="0">
                                <a:solidFill>
                                  <a:prstClr val="black"/>
                                </a:solidFill>
                                <a:latin typeface="Monotype Corsiva" panose="03010101010201010101" pitchFamily="66" charset="0"/>
                                <a:cs typeface="Times New Roman" panose="02020603050405020304" pitchFamily="18" charset="0"/>
                              </a:rPr>
                              <m:t> </m:t>
                            </m:r>
                            <m:r>
                              <m:rPr>
                                <m:nor/>
                              </m:rPr>
                              <a:rPr lang="ru-RU" b="1" dirty="0">
                                <a:solidFill>
                                  <a:prstClr val="black"/>
                                </a:solidFill>
                                <a:latin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х</m:t>
                            </m:r>
                            <m:r>
                              <m:rPr>
                                <m:nor/>
                              </m:rPr>
                              <a:rPr lang="ru-RU" dirty="0" smtClean="0"/>
                              <m:t> </m:t>
                            </m:r>
                            <m:r>
                              <a:rPr lang="ru-RU" sz="2400">
                                <a:latin typeface="Cambria Math"/>
                              </a:rPr>
                              <m:t>=</m:t>
                            </m:r>
                            <m:r>
                              <m:rPr>
                                <m:nor/>
                              </m:rPr>
                              <a:rPr lang="ru-RU" sz="2400" dirty="0"/>
                              <m:t> </m:t>
                            </m:r>
                            <m:r>
                              <a:rPr lang="ru-RU" sz="2400" b="0" i="1" smtClean="0">
                                <a:latin typeface="Cambria Math"/>
                              </a:rPr>
                              <m:t>х</m:t>
                            </m:r>
                          </m:e>
                          <m:sup>
                            <m:r>
                              <a:rPr lang="ru-RU" sz="2400">
                                <a:latin typeface="Cambria Math"/>
                              </a:rPr>
                              <m:t>′</m:t>
                            </m:r>
                          </m:sup>
                        </m:sSup>
                      </m:oMath>
                    </m:oMathPara>
                  </a14:m>
                  <a:endParaRPr lang="ru-RU" sz="2400" dirty="0"/>
                </a:p>
              </p:txBody>
            </p:sp>
          </mc:Choice>
          <mc:Fallback xmlns="">
            <p:sp>
              <p:nvSpPr>
                <p:cNvPr id="67" name="Прямоугольник 6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30309" y="4944394"/>
                  <a:ext cx="1315232" cy="461665"/>
                </a:xfrm>
                <a:prstGeom prst="rect">
                  <a:avLst/>
                </a:prstGeom>
                <a:blipFill rotWithShape="1"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8" name="TextBox 67"/>
            <p:cNvSpPr txBox="1"/>
            <p:nvPr/>
          </p:nvSpPr>
          <p:spPr>
            <a:xfrm>
              <a:off x="3717676" y="5005035"/>
              <a:ext cx="3844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т.е.                       </a:t>
              </a:r>
              <a:r>
                <a:rPr lang="ru-RU" sz="16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мгновенная  скорость</a:t>
              </a:r>
              <a:endPara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85" name="Группа 84"/>
          <p:cNvGrpSpPr/>
          <p:nvPr/>
        </p:nvGrpSpPr>
        <p:grpSpPr>
          <a:xfrm>
            <a:off x="714017" y="4893987"/>
            <a:ext cx="7659408" cy="814348"/>
            <a:chOff x="671856" y="4672569"/>
            <a:chExt cx="7659408" cy="814348"/>
          </a:xfrm>
        </p:grpSpPr>
        <p:sp>
          <p:nvSpPr>
            <p:cNvPr id="78" name="TextBox 77"/>
            <p:cNvSpPr txBox="1"/>
            <p:nvPr/>
          </p:nvSpPr>
          <p:spPr>
            <a:xfrm>
              <a:off x="671856" y="4672569"/>
              <a:ext cx="26931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Примеры производных</a:t>
              </a:r>
              <a:r>
                <a:rPr lang="ru-RU" dirty="0" smtClean="0"/>
                <a:t>:</a:t>
              </a:r>
              <a:endParaRPr lang="ru-RU" dirty="0"/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671856" y="5117585"/>
              <a:ext cx="12713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dirty="0" smtClean="0"/>
                <a:t>Ускорение </a:t>
              </a:r>
              <a:endParaRPr lang="ru-RU" dirty="0"/>
            </a:p>
          </p:txBody>
        </p:sp>
        <p:sp>
          <p:nvSpPr>
            <p:cNvPr id="82" name="Прямоугольник 81"/>
            <p:cNvSpPr/>
            <p:nvPr/>
          </p:nvSpPr>
          <p:spPr>
            <a:xfrm>
              <a:off x="6256593" y="5117585"/>
              <a:ext cx="207467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dirty="0">
                  <a:solidFill>
                    <a:prstClr val="black"/>
                  </a:solidFill>
                </a:rPr>
                <a:t>ЭДС самоиндукции</a:t>
              </a:r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4243099" y="5117585"/>
              <a:ext cx="16418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</a:rPr>
                <a:t>ЭДС индукции </a:t>
              </a:r>
              <a:endParaRPr lang="ru-RU" dirty="0"/>
            </a:p>
          </p:txBody>
        </p:sp>
        <p:sp>
          <p:nvSpPr>
            <p:cNvPr id="84" name="Прямоугольник 83"/>
            <p:cNvSpPr/>
            <p:nvPr/>
          </p:nvSpPr>
          <p:spPr>
            <a:xfrm>
              <a:off x="2563122" y="5117585"/>
              <a:ext cx="119019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prstClr val="black"/>
                  </a:solidFill>
                </a:rPr>
                <a:t>Сила тока </a:t>
              </a:r>
              <a:endParaRPr lang="ru-RU" dirty="0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6" name="Прямоугольник 85"/>
              <p:cNvSpPr/>
              <p:nvPr/>
            </p:nvSpPr>
            <p:spPr>
              <a:xfrm>
                <a:off x="803090" y="1800187"/>
                <a:ext cx="48763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 smtClean="0">
                          <a:latin typeface="Cambria Math"/>
                        </a:rPr>
                        <m:t>Δ</m:t>
                      </m:r>
                      <m:r>
                        <a:rPr lang="ru-RU" b="0" i="0" smtClean="0">
                          <a:latin typeface="Cambria Math"/>
                        </a:rPr>
                        <m:t>х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6" name="Прямоугольник 8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090" y="1800187"/>
                <a:ext cx="487634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7" name="Прямоугольник 86"/>
              <p:cNvSpPr/>
              <p:nvPr/>
            </p:nvSpPr>
            <p:spPr>
              <a:xfrm>
                <a:off x="1552118" y="2684494"/>
                <a:ext cx="4724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Δ</m:t>
                      </m:r>
                      <m:r>
                        <a:rPr lang="ru-RU" i="1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7" name="Прямоугольник 8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2118" y="2684494"/>
                <a:ext cx="472437" cy="369332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9" name="Прямая соединительная линия 58"/>
          <p:cNvCxnSpPr/>
          <p:nvPr/>
        </p:nvCxnSpPr>
        <p:spPr>
          <a:xfrm rot="16200000">
            <a:off x="812599" y="1935422"/>
            <a:ext cx="0" cy="988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16200000">
            <a:off x="818487" y="2488823"/>
            <a:ext cx="0" cy="988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/>
          <p:nvPr/>
        </p:nvCxnSpPr>
        <p:spPr>
          <a:xfrm>
            <a:off x="1788336" y="3055243"/>
            <a:ext cx="0" cy="9886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/>
          <p:cNvSpPr txBox="1"/>
          <p:nvPr/>
        </p:nvSpPr>
        <p:spPr>
          <a:xfrm>
            <a:off x="375782" y="2318294"/>
            <a:ext cx="565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   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2" name="Прямоугольник 71"/>
          <p:cNvSpPr/>
          <p:nvPr/>
        </p:nvSpPr>
        <p:spPr>
          <a:xfrm>
            <a:off x="1649754" y="3104674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469242" y="3371503"/>
                <a:ext cx="1051891" cy="7069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:r>
                  <a:rPr lang="en-US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v</a:t>
                </a:r>
                <a:r>
                  <a:rPr lang="ru-RU" sz="1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 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2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</a:rPr>
                          <m:t>𝑆</m:t>
                        </m:r>
                        <m:r>
                          <m:rPr>
                            <m:nor/>
                          </m:rPr>
                          <a:rPr lang="ru-RU" b="1" dirty="0">
                            <a:solidFill>
                              <a:prstClr val="black"/>
                            </a:solidFill>
                            <a:latin typeface="Times New Roman" panose="02020603050405020304" pitchFamily="18" charset="0"/>
                            <a:cs typeface="Times New Roman" panose="02020603050405020304" pitchFamily="18" charset="0"/>
                          </a:rPr>
                          <m:t>х</m:t>
                        </m:r>
                        <m:r>
                          <m:rPr>
                            <m:nor/>
                          </m:rPr>
                          <a:rPr lang="ru-RU" dirty="0"/>
                          <m:t> </m:t>
                        </m:r>
                      </m:num>
                      <m:den>
                        <m:r>
                          <a:rPr lang="ru-RU" sz="2800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endParaRPr lang="ru-RU" sz="2400" b="1" dirty="0">
                  <a:solidFill>
                    <a:prstClr val="black"/>
                  </a:solidFill>
                  <a:latin typeface="Monotype Corsiva" panose="03010101010201010101" pitchFamily="66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9242" y="3371503"/>
                <a:ext cx="1051891" cy="706925"/>
              </a:xfrm>
              <a:prstGeom prst="rect">
                <a:avLst/>
              </a:prstGeom>
              <a:blipFill rotWithShape="1">
                <a:blip r:embed="rId16"/>
                <a:stretch>
                  <a:fillRect l="-9249" b="-68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Группа 1"/>
          <p:cNvGrpSpPr/>
          <p:nvPr/>
        </p:nvGrpSpPr>
        <p:grpSpPr>
          <a:xfrm>
            <a:off x="7532615" y="107602"/>
            <a:ext cx="1380424" cy="1961143"/>
            <a:chOff x="7248756" y="30982"/>
            <a:chExt cx="1781562" cy="2378107"/>
          </a:xfrm>
        </p:grpSpPr>
        <p:pic>
          <p:nvPicPr>
            <p:cNvPr id="79" name="Picture 2" descr="https://images.fineartamerica.com/images-medium-large/6-sir-isaac-newton-1643-1727-granger.jpg"/>
            <p:cNvPicPr>
              <a:picLocks noChangeAspect="1" noChangeArrowheads="1"/>
            </p:cNvPicPr>
            <p:nvPr/>
          </p:nvPicPr>
          <p:blipFill>
            <a:blip r:embed="rId17" cstate="print">
              <a:clrChange>
                <a:clrFrom>
                  <a:srgbClr val="FBFBFB"/>
                </a:clrFrom>
                <a:clrTo>
                  <a:srgbClr val="FBFB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48756" y="30982"/>
              <a:ext cx="1781562" cy="22873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0" name="TextBox 79"/>
            <p:cNvSpPr txBox="1"/>
            <p:nvPr/>
          </p:nvSpPr>
          <p:spPr>
            <a:xfrm>
              <a:off x="7649551" y="2073196"/>
              <a:ext cx="1177844" cy="335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200" b="1" dirty="0" err="1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И.Ньютон</a:t>
              </a:r>
              <a:r>
                <a:rPr lang="ru-RU" sz="12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88" name="Прямая соединительная линия 87"/>
          <p:cNvCxnSpPr/>
          <p:nvPr/>
        </p:nvCxnSpPr>
        <p:spPr>
          <a:xfrm>
            <a:off x="6607885" y="2061448"/>
            <a:ext cx="0" cy="106278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4984837" y="2060600"/>
            <a:ext cx="1609222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Прямоугольник 89"/>
          <p:cNvSpPr/>
          <p:nvPr/>
        </p:nvSpPr>
        <p:spPr>
          <a:xfrm>
            <a:off x="5002587" y="1608505"/>
            <a:ext cx="3577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9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527815" y="5775296"/>
                <a:ext cx="1548271" cy="62722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𝑎</m:t>
                    </m:r>
                  </m:oMath>
                </a14:m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m:rPr>
                            <m:nor/>
                          </m:rPr>
                          <a:rPr lang="en-US" sz="2400" b="1" dirty="0">
                            <a:solidFill>
                              <a:prstClr val="black"/>
                            </a:solidFill>
                            <a:latin typeface="Monotype Corsiva" panose="03010101010201010101" pitchFamily="66" charset="0"/>
                            <a:cs typeface="Times New Roman" panose="02020603050405020304" pitchFamily="18" charset="0"/>
                          </a:rPr>
                          <m:t>v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latin typeface="Cambria Math"/>
                          </a:rPr>
                          <m:t>𝑡</m:t>
                        </m:r>
                      </m:den>
                    </m:f>
                  </m:oMath>
                </a14:m>
                <a:r>
                  <a:rPr lang="ru-RU" sz="2400" b="1" dirty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= </a:t>
                </a:r>
                <a:r>
                  <a:rPr lang="ru-RU" sz="2400" b="1" dirty="0" smtClean="0">
                    <a:solidFill>
                      <a:prstClr val="black"/>
                    </a:solidFill>
                    <a:latin typeface="Monotype Corsiva" panose="03010101010201010101" pitchFamily="66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sz="2400" b="1" dirty="0">
                        <a:solidFill>
                          <a:prstClr val="black"/>
                        </a:solidFill>
                        <a:latin typeface="Monotype Corsiva" panose="03010101010201010101" pitchFamily="66" charset="0"/>
                        <a:cs typeface="Times New Roman" panose="02020603050405020304" pitchFamily="18" charset="0"/>
                      </a:rPr>
                      <m:t>v</m:t>
                    </m:r>
                  </m:oMath>
                </a14:m>
                <a:r>
                  <a:rPr lang="ru-RU" sz="2400" dirty="0"/>
                  <a:t> </a:t>
                </a:r>
                <a:r>
                  <a:rPr lang="ru-RU" sz="2400" dirty="0" smtClean="0"/>
                  <a:t>′</a:t>
                </a:r>
                <a:endParaRPr lang="ru-RU" sz="2400" dirty="0"/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15" y="5775296"/>
                <a:ext cx="1548271" cy="627223"/>
              </a:xfrm>
              <a:prstGeom prst="rect">
                <a:avLst/>
              </a:prstGeom>
              <a:blipFill rotWithShape="1">
                <a:blip r:embed="rId18"/>
                <a:stretch>
                  <a:fillRect r="-4331" b="-116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2306761" y="5801755"/>
                <a:ext cx="1689175" cy="62722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i="1" smtClean="0">
                        <a:solidFill>
                          <a:prstClr val="black"/>
                        </a:solidFill>
                        <a:latin typeface="Cambria Math"/>
                      </a:rPr>
                      <m:t>𝐼</m:t>
                    </m:r>
                    <m:r>
                      <a:rPr lang="en-US" sz="2400" b="0" i="0" smtClean="0">
                        <a:solidFill>
                          <a:prstClr val="black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en-US" sz="2400" b="0" i="1" smtClean="0">
                            <a:latin typeface="Cambria Math"/>
                          </a:rPr>
                          <m:t>𝑞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ru-RU" sz="24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𝑞</m:t>
                        </m:r>
                      </m:e>
                      <m:sup>
                        <m:r>
                          <a:rPr lang="ru-RU" sz="240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761" y="5801755"/>
                <a:ext cx="1689175" cy="627223"/>
              </a:xfrm>
              <a:prstGeom prst="rect">
                <a:avLst/>
              </a:prstGeom>
              <a:blipFill rotWithShape="1">
                <a:blip r:embed="rId19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Прямоугольник 92"/>
              <p:cNvSpPr/>
              <p:nvPr/>
            </p:nvSpPr>
            <p:spPr>
              <a:xfrm>
                <a:off x="4278697" y="5811500"/>
                <a:ext cx="1861142" cy="630365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𝜀</m:t>
                        </m:r>
                      </m:e>
                      <m:sub>
                        <m:r>
                          <a:rPr lang="ru-RU" sz="2400" i="1">
                            <a:latin typeface="Cambria Math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=</a:t>
                </a:r>
                <a:r>
                  <a:rPr lang="en-US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b="0" i="1" smtClean="0">
                            <a:latin typeface="Cambria Math"/>
                          </a:rPr>
                          <m:t>Ф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ru-RU" sz="2400">
                        <a:latin typeface="Cambria Math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𝛷</m:t>
                        </m:r>
                      </m:e>
                      <m:sup>
                        <m:r>
                          <a:rPr lang="ru-RU" sz="240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93" name="Прямоугольник 9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8697" y="5811500"/>
                <a:ext cx="1861142" cy="630365"/>
              </a:xfrm>
              <a:prstGeom prst="rect">
                <a:avLst/>
              </a:prstGeom>
              <a:blipFill rotWithShape="1">
                <a:blip r:embed="rId20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Прямоугольник 93"/>
              <p:cNvSpPr/>
              <p:nvPr/>
            </p:nvSpPr>
            <p:spPr>
              <a:xfrm>
                <a:off x="6375606" y="5811500"/>
                <a:ext cx="2300850" cy="627223"/>
              </a:xfrm>
              <a:prstGeom prst="rect">
                <a:avLst/>
              </a:prstGeom>
              <a:solidFill>
                <a:srgbClr val="FFFF00"/>
              </a:solidFill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ru-RU" sz="2400" i="1">
                                <a:latin typeface="Cambria Math"/>
                              </a:rPr>
                              <m:t>𝑠</m:t>
                            </m:r>
                          </m:e>
                          <m:sub>
                            <m:r>
                              <a:rPr lang="ru-RU" sz="2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</m:sub>
                    </m:sSub>
                  </m:oMath>
                </a14:m>
                <a:r>
                  <a:rPr lang="ru-RU" sz="2400" b="1" dirty="0" smtClean="0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𝐿</m:t>
                    </m:r>
                    <m:r>
                      <a:rPr lang="ru-RU" sz="24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2400" i="1">
                            <a:latin typeface="Cambria Math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𝐼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ru-RU" sz="2400">
                            <a:latin typeface="Cambria Math"/>
                          </a:rPr>
                          <m:t>Δ</m:t>
                        </m:r>
                        <m:r>
                          <a:rPr lang="ru-RU" sz="2400" i="1">
                            <a:latin typeface="Cambria Math"/>
                          </a:rPr>
                          <m:t>𝑡</m:t>
                        </m:r>
                      </m:den>
                    </m:f>
                    <m:r>
                      <a:rPr lang="ru-RU" sz="2400">
                        <a:latin typeface="Cambria Math"/>
                      </a:rPr>
                      <m:t>=</m:t>
                    </m:r>
                    <m:r>
                      <a:rPr lang="ru-RU" sz="2400" i="1">
                        <a:latin typeface="Cambria Math"/>
                      </a:rPr>
                      <m:t>𝐿</m:t>
                    </m:r>
                    <m:r>
                      <a:rPr lang="ru-RU" sz="2400" smtClean="0">
                        <a:latin typeface="Cambria Math"/>
                      </a:rPr>
                      <m:t>⋅</m:t>
                    </m:r>
                    <m:sSup>
                      <m:sSupPr>
                        <m:ctrlPr>
                          <a:rPr lang="ru-RU" sz="24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/>
                          </a:rPr>
                          <m:t>𝐼</m:t>
                        </m:r>
                      </m:e>
                      <m:sup>
                        <m:r>
                          <a:rPr lang="ru-RU" sz="2400">
                            <a:latin typeface="Cambria Math"/>
                          </a:rPr>
                          <m:t>′</m:t>
                        </m:r>
                      </m:sup>
                    </m:sSup>
                  </m:oMath>
                </a14:m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4" name="Прямоугольник 9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5606" y="5811500"/>
                <a:ext cx="2300850" cy="627223"/>
              </a:xfrm>
              <a:prstGeom prst="rect">
                <a:avLst/>
              </a:prstGeom>
              <a:blipFill rotWithShape="1">
                <a:blip r:embed="rId21"/>
                <a:stretch>
                  <a:fillRect b="-77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 63"/>
              <p:cNvSpPr/>
              <p:nvPr/>
            </p:nvSpPr>
            <p:spPr>
              <a:xfrm>
                <a:off x="1508716" y="1101438"/>
                <a:ext cx="47243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ru-RU">
                          <a:latin typeface="Cambria Math"/>
                        </a:rPr>
                        <m:t>Δ</m:t>
                      </m:r>
                      <m:r>
                        <a:rPr lang="ru-RU" i="1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Прямоугольник 6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8716" y="1101438"/>
                <a:ext cx="472437" cy="369332"/>
              </a:xfrm>
              <a:prstGeom prst="rect">
                <a:avLst/>
              </a:prstGeom>
              <a:blipFill rotWithShape="1"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/>
          <p:cNvSpPr txBox="1"/>
          <p:nvPr/>
        </p:nvSpPr>
        <p:spPr>
          <a:xfrm>
            <a:off x="4665302" y="4479885"/>
            <a:ext cx="40969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Производная характеризует скорость</a:t>
            </a:r>
          </a:p>
          <a:p>
            <a:r>
              <a:rPr lang="ru-RU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изменения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</a:t>
            </a: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303345" y="4166682"/>
            <a:ext cx="1852815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скорость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3209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0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3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7" dur="10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1" grpId="0" animBg="1"/>
      <p:bldP spid="50" grpId="0"/>
      <p:bldP spid="51" grpId="0"/>
      <p:bldP spid="52" grpId="0"/>
      <p:bldP spid="53" grpId="0"/>
      <p:bldP spid="55" grpId="0"/>
      <p:bldP spid="56" grpId="0"/>
      <p:bldP spid="57" grpId="0"/>
      <p:bldP spid="57" grpId="1"/>
      <p:bldP spid="60" grpId="0"/>
      <p:bldP spid="61" grpId="0"/>
      <p:bldP spid="86" grpId="0"/>
      <p:bldP spid="87" grpId="0"/>
      <p:bldP spid="76" grpId="0"/>
      <p:bldP spid="90" grpId="0"/>
      <p:bldP spid="91" grpId="0" animBg="1"/>
      <p:bldP spid="92" grpId="0" animBg="1"/>
      <p:bldP spid="93" grpId="0" animBg="1"/>
      <p:bldP spid="94" grpId="0" animBg="1"/>
      <p:bldP spid="64" grpId="0"/>
      <p:bldP spid="13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7525" y="227916"/>
            <a:ext cx="499624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 производную</a:t>
            </a:r>
            <a:endParaRPr lang="ru-RU" sz="4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91002" y="1435362"/>
            <a:ext cx="11464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 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58795" y="3832613"/>
            <a:ext cx="254749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+ 4</a:t>
            </a:r>
            <a:r>
              <a:rPr lang="en-US" sz="6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v</a:t>
            </a:r>
            <a:endParaRPr lang="ru-RU" sz="6000" b="1" dirty="0">
              <a:solidFill>
                <a:prstClr val="black"/>
              </a:solidFill>
              <a:latin typeface="Monotype Corsiva" panose="03010101010201010101" pitchFamily="66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433292" y="2576317"/>
            <a:ext cx="20665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 </a:t>
            </a:r>
            <a:r>
              <a:rPr lang="en-US" sz="6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52393" y="1381960"/>
            <a:ext cx="189507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 </a:t>
            </a:r>
            <a:r>
              <a:rPr lang="en-US" sz="6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1002" y="5189888"/>
            <a:ext cx="11849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2х³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5584" y="3785194"/>
            <a:ext cx="11849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у²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02" y="2506838"/>
            <a:ext cx="95410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600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</a:t>
            </a:r>
            <a:endParaRPr lang="ru-RU" sz="6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52393" y="5192787"/>
            <a:ext cx="227979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 6</a:t>
            </a:r>
            <a:r>
              <a:rPr lang="en-US" sz="6000" b="1" dirty="0" smtClean="0">
                <a:solidFill>
                  <a:prstClr val="black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859830" y="1422786"/>
            <a:ext cx="114646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66936" y="5218746"/>
            <a:ext cx="11849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х²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738816" y="3832613"/>
            <a:ext cx="133882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890019" y="2576317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18081" y="3839086"/>
            <a:ext cx="569387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99885" y="1414176"/>
            <a:ext cx="205697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 </a:t>
            </a:r>
            <a:r>
              <a:rPr lang="en-US" sz="6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917597" y="2576317"/>
            <a:ext cx="214193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-Sin </a:t>
            </a:r>
            <a:r>
              <a:rPr lang="en-US" sz="6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880185" y="5206369"/>
            <a:ext cx="301877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Cos 6</a:t>
            </a:r>
            <a:r>
              <a:rPr lang="en-US" sz="6000" b="1" dirty="0" smtClean="0">
                <a:solidFill>
                  <a:srgbClr val="FF0000"/>
                </a:solidFill>
                <a:latin typeface="Monotype Corsiva" panose="03010101010201010101" pitchFamily="66" charset="0"/>
                <a:cs typeface="Times New Roman" panose="02020603050405020304" pitchFamily="18" charset="0"/>
              </a:rPr>
              <a:t>t</a:t>
            </a:r>
            <a:r>
              <a:rPr lang="en-US" sz="6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6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167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0"/>
                            </p:stCondLst>
                            <p:childTnLst>
                              <p:par>
                                <p:cTn id="19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9000"/>
                            </p:stCondLst>
                            <p:childTnLst>
                              <p:par>
                                <p:cTn id="26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000"/>
                            </p:stCondLst>
                            <p:childTnLst>
                              <p:par>
                                <p:cTn id="40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1000"/>
                            </p:stCondLst>
                            <p:childTnLst>
                              <p:par>
                                <p:cTn id="47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0"/>
                            </p:stCondLst>
                            <p:childTnLst>
                              <p:par>
                                <p:cTn id="54" presetID="31" presetClass="entr" presetSubtype="0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9000"/>
                            </p:stCondLst>
                            <p:childTnLst>
                              <p:par>
                                <p:cTn id="61" presetID="31" presetClass="exit" presetSubtype="0" fill="hold" grpId="1" nodeType="after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31" presetClass="exit" presetSubtype="0" fill="hold" grpId="1" nodeType="withEffect">
                                  <p:stCondLst>
                                    <p:cond delay="8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4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3" grpId="2"/>
      <p:bldP spid="4" grpId="0"/>
      <p:bldP spid="4" grpId="1"/>
      <p:bldP spid="4" grpId="2"/>
      <p:bldP spid="5" grpId="0"/>
      <p:bldP spid="5" grpId="1"/>
      <p:bldP spid="5" grpId="2"/>
      <p:bldP spid="6" grpId="0"/>
      <p:bldP spid="6" grpId="1"/>
      <p:bldP spid="6" grpId="2"/>
      <p:bldP spid="7" grpId="0"/>
      <p:bldP spid="7" grpId="1"/>
      <p:bldP spid="7" grpId="2"/>
      <p:bldP spid="8" grpId="0"/>
      <p:bldP spid="8" grpId="1"/>
      <p:bldP spid="8" grpId="2"/>
      <p:bldP spid="9" grpId="0"/>
      <p:bldP spid="9" grpId="1"/>
      <p:bldP spid="9" grpId="2"/>
      <p:bldP spid="10" grpId="0"/>
      <p:bldP spid="10" grpId="1"/>
      <p:bldP spid="10" grpId="2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31434" y="580038"/>
            <a:ext cx="8445022" cy="3823118"/>
            <a:chOff x="4833277" y="-131795"/>
            <a:chExt cx="8445022" cy="3823118"/>
          </a:xfrm>
        </p:grpSpPr>
        <p:cxnSp>
          <p:nvCxnSpPr>
            <p:cNvPr id="3" name="Прямая со стрелкой 2"/>
            <p:cNvCxnSpPr/>
            <p:nvPr/>
          </p:nvCxnSpPr>
          <p:spPr>
            <a:xfrm>
              <a:off x="4833277" y="3321991"/>
              <a:ext cx="8445022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Прямая со стрелкой 3"/>
            <p:cNvCxnSpPr/>
            <p:nvPr/>
          </p:nvCxnSpPr>
          <p:spPr>
            <a:xfrm flipV="1">
              <a:off x="5910961" y="-131795"/>
              <a:ext cx="0" cy="3771171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Прямоугольник 4"/>
            <p:cNvSpPr/>
            <p:nvPr/>
          </p:nvSpPr>
          <p:spPr>
            <a:xfrm>
              <a:off x="12920509" y="3270044"/>
              <a:ext cx="357790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х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2269" y="3321991"/>
              <a:ext cx="3953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endPara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3" name="Полилиния 12"/>
          <p:cNvSpPr/>
          <p:nvPr/>
        </p:nvSpPr>
        <p:spPr>
          <a:xfrm>
            <a:off x="2275920" y="1211678"/>
            <a:ext cx="4463143" cy="1901126"/>
          </a:xfrm>
          <a:custGeom>
            <a:avLst/>
            <a:gdLst>
              <a:gd name="connsiteX0" fmla="*/ 0 w 4441372"/>
              <a:gd name="connsiteY0" fmla="*/ 1757385 h 1925932"/>
              <a:gd name="connsiteX1" fmla="*/ 239486 w 4441372"/>
              <a:gd name="connsiteY1" fmla="*/ 1028042 h 1925932"/>
              <a:gd name="connsiteX2" fmla="*/ 435429 w 4441372"/>
              <a:gd name="connsiteY2" fmla="*/ 570842 h 1925932"/>
              <a:gd name="connsiteX3" fmla="*/ 827315 w 4441372"/>
              <a:gd name="connsiteY3" fmla="*/ 157185 h 1925932"/>
              <a:gd name="connsiteX4" fmla="*/ 1371600 w 4441372"/>
              <a:gd name="connsiteY4" fmla="*/ 37442 h 1925932"/>
              <a:gd name="connsiteX5" fmla="*/ 2100943 w 4441372"/>
              <a:gd name="connsiteY5" fmla="*/ 777670 h 1925932"/>
              <a:gd name="connsiteX6" fmla="*/ 2438400 w 4441372"/>
              <a:gd name="connsiteY6" fmla="*/ 1311070 h 1925932"/>
              <a:gd name="connsiteX7" fmla="*/ 2960915 w 4441372"/>
              <a:gd name="connsiteY7" fmla="*/ 1790042 h 1925932"/>
              <a:gd name="connsiteX8" fmla="*/ 3657600 w 4441372"/>
              <a:gd name="connsiteY8" fmla="*/ 1909785 h 1925932"/>
              <a:gd name="connsiteX9" fmla="*/ 4180115 w 4441372"/>
              <a:gd name="connsiteY9" fmla="*/ 1496128 h 1925932"/>
              <a:gd name="connsiteX10" fmla="*/ 4419600 w 4441372"/>
              <a:gd name="connsiteY10" fmla="*/ 853870 h 1925932"/>
              <a:gd name="connsiteX11" fmla="*/ 4419600 w 4441372"/>
              <a:gd name="connsiteY11" fmla="*/ 842985 h 1925932"/>
              <a:gd name="connsiteX12" fmla="*/ 4441372 w 4441372"/>
              <a:gd name="connsiteY12" fmla="*/ 788556 h 1925932"/>
              <a:gd name="connsiteX0" fmla="*/ 0 w 4441372"/>
              <a:gd name="connsiteY0" fmla="*/ 1727337 h 1895884"/>
              <a:gd name="connsiteX1" fmla="*/ 239486 w 4441372"/>
              <a:gd name="connsiteY1" fmla="*/ 997994 h 1895884"/>
              <a:gd name="connsiteX2" fmla="*/ 435429 w 4441372"/>
              <a:gd name="connsiteY2" fmla="*/ 540794 h 1895884"/>
              <a:gd name="connsiteX3" fmla="*/ 827315 w 4441372"/>
              <a:gd name="connsiteY3" fmla="*/ 127137 h 1895884"/>
              <a:gd name="connsiteX4" fmla="*/ 1371600 w 4441372"/>
              <a:gd name="connsiteY4" fmla="*/ 7394 h 1895884"/>
              <a:gd name="connsiteX5" fmla="*/ 1719943 w 4441372"/>
              <a:gd name="connsiteY5" fmla="*/ 301308 h 1895884"/>
              <a:gd name="connsiteX6" fmla="*/ 2100943 w 4441372"/>
              <a:gd name="connsiteY6" fmla="*/ 747622 h 1895884"/>
              <a:gd name="connsiteX7" fmla="*/ 2438400 w 4441372"/>
              <a:gd name="connsiteY7" fmla="*/ 1281022 h 1895884"/>
              <a:gd name="connsiteX8" fmla="*/ 2960915 w 4441372"/>
              <a:gd name="connsiteY8" fmla="*/ 1759994 h 1895884"/>
              <a:gd name="connsiteX9" fmla="*/ 3657600 w 4441372"/>
              <a:gd name="connsiteY9" fmla="*/ 1879737 h 1895884"/>
              <a:gd name="connsiteX10" fmla="*/ 4180115 w 4441372"/>
              <a:gd name="connsiteY10" fmla="*/ 1466080 h 1895884"/>
              <a:gd name="connsiteX11" fmla="*/ 4419600 w 4441372"/>
              <a:gd name="connsiteY11" fmla="*/ 823822 h 1895884"/>
              <a:gd name="connsiteX12" fmla="*/ 4419600 w 4441372"/>
              <a:gd name="connsiteY12" fmla="*/ 812937 h 1895884"/>
              <a:gd name="connsiteX13" fmla="*/ 4441372 w 4441372"/>
              <a:gd name="connsiteY13" fmla="*/ 758508 h 1895884"/>
              <a:gd name="connsiteX0" fmla="*/ 0 w 4441372"/>
              <a:gd name="connsiteY0" fmla="*/ 1727337 h 1895884"/>
              <a:gd name="connsiteX1" fmla="*/ 239486 w 4441372"/>
              <a:gd name="connsiteY1" fmla="*/ 997994 h 1895884"/>
              <a:gd name="connsiteX2" fmla="*/ 435429 w 4441372"/>
              <a:gd name="connsiteY2" fmla="*/ 540794 h 1895884"/>
              <a:gd name="connsiteX3" fmla="*/ 827315 w 4441372"/>
              <a:gd name="connsiteY3" fmla="*/ 127137 h 1895884"/>
              <a:gd name="connsiteX4" fmla="*/ 1371600 w 4441372"/>
              <a:gd name="connsiteY4" fmla="*/ 7394 h 1895884"/>
              <a:gd name="connsiteX5" fmla="*/ 1817915 w 4441372"/>
              <a:gd name="connsiteY5" fmla="*/ 301308 h 1895884"/>
              <a:gd name="connsiteX6" fmla="*/ 2100943 w 4441372"/>
              <a:gd name="connsiteY6" fmla="*/ 747622 h 1895884"/>
              <a:gd name="connsiteX7" fmla="*/ 2438400 w 4441372"/>
              <a:gd name="connsiteY7" fmla="*/ 1281022 h 1895884"/>
              <a:gd name="connsiteX8" fmla="*/ 2960915 w 4441372"/>
              <a:gd name="connsiteY8" fmla="*/ 1759994 h 1895884"/>
              <a:gd name="connsiteX9" fmla="*/ 3657600 w 4441372"/>
              <a:gd name="connsiteY9" fmla="*/ 1879737 h 1895884"/>
              <a:gd name="connsiteX10" fmla="*/ 4180115 w 4441372"/>
              <a:gd name="connsiteY10" fmla="*/ 1466080 h 1895884"/>
              <a:gd name="connsiteX11" fmla="*/ 4419600 w 4441372"/>
              <a:gd name="connsiteY11" fmla="*/ 823822 h 1895884"/>
              <a:gd name="connsiteX12" fmla="*/ 4419600 w 4441372"/>
              <a:gd name="connsiteY12" fmla="*/ 812937 h 1895884"/>
              <a:gd name="connsiteX13" fmla="*/ 4441372 w 4441372"/>
              <a:gd name="connsiteY13" fmla="*/ 758508 h 1895884"/>
              <a:gd name="connsiteX0" fmla="*/ 0 w 4441372"/>
              <a:gd name="connsiteY0" fmla="*/ 1727337 h 1895884"/>
              <a:gd name="connsiteX1" fmla="*/ 228600 w 4441372"/>
              <a:gd name="connsiteY1" fmla="*/ 997994 h 1895884"/>
              <a:gd name="connsiteX2" fmla="*/ 435429 w 4441372"/>
              <a:gd name="connsiteY2" fmla="*/ 540794 h 1895884"/>
              <a:gd name="connsiteX3" fmla="*/ 827315 w 4441372"/>
              <a:gd name="connsiteY3" fmla="*/ 127137 h 1895884"/>
              <a:gd name="connsiteX4" fmla="*/ 1371600 w 4441372"/>
              <a:gd name="connsiteY4" fmla="*/ 7394 h 1895884"/>
              <a:gd name="connsiteX5" fmla="*/ 1817915 w 4441372"/>
              <a:gd name="connsiteY5" fmla="*/ 301308 h 1895884"/>
              <a:gd name="connsiteX6" fmla="*/ 2100943 w 4441372"/>
              <a:gd name="connsiteY6" fmla="*/ 747622 h 1895884"/>
              <a:gd name="connsiteX7" fmla="*/ 2438400 w 4441372"/>
              <a:gd name="connsiteY7" fmla="*/ 1281022 h 1895884"/>
              <a:gd name="connsiteX8" fmla="*/ 2960915 w 4441372"/>
              <a:gd name="connsiteY8" fmla="*/ 1759994 h 1895884"/>
              <a:gd name="connsiteX9" fmla="*/ 3657600 w 4441372"/>
              <a:gd name="connsiteY9" fmla="*/ 1879737 h 1895884"/>
              <a:gd name="connsiteX10" fmla="*/ 4180115 w 4441372"/>
              <a:gd name="connsiteY10" fmla="*/ 1466080 h 1895884"/>
              <a:gd name="connsiteX11" fmla="*/ 4419600 w 4441372"/>
              <a:gd name="connsiteY11" fmla="*/ 823822 h 1895884"/>
              <a:gd name="connsiteX12" fmla="*/ 4419600 w 4441372"/>
              <a:gd name="connsiteY12" fmla="*/ 812937 h 1895884"/>
              <a:gd name="connsiteX13" fmla="*/ 4441372 w 4441372"/>
              <a:gd name="connsiteY13" fmla="*/ 758508 h 1895884"/>
              <a:gd name="connsiteX0" fmla="*/ 0 w 4463143"/>
              <a:gd name="connsiteY0" fmla="*/ 1749108 h 1895884"/>
              <a:gd name="connsiteX1" fmla="*/ 250371 w 4463143"/>
              <a:gd name="connsiteY1" fmla="*/ 997994 h 1895884"/>
              <a:gd name="connsiteX2" fmla="*/ 457200 w 4463143"/>
              <a:gd name="connsiteY2" fmla="*/ 540794 h 1895884"/>
              <a:gd name="connsiteX3" fmla="*/ 849086 w 4463143"/>
              <a:gd name="connsiteY3" fmla="*/ 127137 h 1895884"/>
              <a:gd name="connsiteX4" fmla="*/ 1393371 w 4463143"/>
              <a:gd name="connsiteY4" fmla="*/ 7394 h 1895884"/>
              <a:gd name="connsiteX5" fmla="*/ 1839686 w 4463143"/>
              <a:gd name="connsiteY5" fmla="*/ 301308 h 1895884"/>
              <a:gd name="connsiteX6" fmla="*/ 2122714 w 4463143"/>
              <a:gd name="connsiteY6" fmla="*/ 747622 h 1895884"/>
              <a:gd name="connsiteX7" fmla="*/ 2460171 w 4463143"/>
              <a:gd name="connsiteY7" fmla="*/ 1281022 h 1895884"/>
              <a:gd name="connsiteX8" fmla="*/ 2982686 w 4463143"/>
              <a:gd name="connsiteY8" fmla="*/ 1759994 h 1895884"/>
              <a:gd name="connsiteX9" fmla="*/ 3679371 w 4463143"/>
              <a:gd name="connsiteY9" fmla="*/ 1879737 h 1895884"/>
              <a:gd name="connsiteX10" fmla="*/ 4201886 w 4463143"/>
              <a:gd name="connsiteY10" fmla="*/ 1466080 h 1895884"/>
              <a:gd name="connsiteX11" fmla="*/ 4441371 w 4463143"/>
              <a:gd name="connsiteY11" fmla="*/ 823822 h 1895884"/>
              <a:gd name="connsiteX12" fmla="*/ 4441371 w 4463143"/>
              <a:gd name="connsiteY12" fmla="*/ 812937 h 1895884"/>
              <a:gd name="connsiteX13" fmla="*/ 4463143 w 4463143"/>
              <a:gd name="connsiteY13" fmla="*/ 758508 h 1895884"/>
              <a:gd name="connsiteX0" fmla="*/ 0 w 4463143"/>
              <a:gd name="connsiteY0" fmla="*/ 1755180 h 1901956"/>
              <a:gd name="connsiteX1" fmla="*/ 250371 w 4463143"/>
              <a:gd name="connsiteY1" fmla="*/ 1004066 h 1901956"/>
              <a:gd name="connsiteX2" fmla="*/ 457200 w 4463143"/>
              <a:gd name="connsiteY2" fmla="*/ 546866 h 1901956"/>
              <a:gd name="connsiteX3" fmla="*/ 849086 w 4463143"/>
              <a:gd name="connsiteY3" fmla="*/ 100552 h 1901956"/>
              <a:gd name="connsiteX4" fmla="*/ 1393371 w 4463143"/>
              <a:gd name="connsiteY4" fmla="*/ 13466 h 1901956"/>
              <a:gd name="connsiteX5" fmla="*/ 1839686 w 4463143"/>
              <a:gd name="connsiteY5" fmla="*/ 307380 h 1901956"/>
              <a:gd name="connsiteX6" fmla="*/ 2122714 w 4463143"/>
              <a:gd name="connsiteY6" fmla="*/ 753694 h 1901956"/>
              <a:gd name="connsiteX7" fmla="*/ 2460171 w 4463143"/>
              <a:gd name="connsiteY7" fmla="*/ 1287094 h 1901956"/>
              <a:gd name="connsiteX8" fmla="*/ 2982686 w 4463143"/>
              <a:gd name="connsiteY8" fmla="*/ 1766066 h 1901956"/>
              <a:gd name="connsiteX9" fmla="*/ 3679371 w 4463143"/>
              <a:gd name="connsiteY9" fmla="*/ 1885809 h 1901956"/>
              <a:gd name="connsiteX10" fmla="*/ 4201886 w 4463143"/>
              <a:gd name="connsiteY10" fmla="*/ 1472152 h 1901956"/>
              <a:gd name="connsiteX11" fmla="*/ 4441371 w 4463143"/>
              <a:gd name="connsiteY11" fmla="*/ 829894 h 1901956"/>
              <a:gd name="connsiteX12" fmla="*/ 4441371 w 4463143"/>
              <a:gd name="connsiteY12" fmla="*/ 819009 h 1901956"/>
              <a:gd name="connsiteX13" fmla="*/ 4463143 w 4463143"/>
              <a:gd name="connsiteY13" fmla="*/ 764580 h 1901956"/>
              <a:gd name="connsiteX0" fmla="*/ 0 w 4463143"/>
              <a:gd name="connsiteY0" fmla="*/ 1755180 h 1901126"/>
              <a:gd name="connsiteX1" fmla="*/ 250371 w 4463143"/>
              <a:gd name="connsiteY1" fmla="*/ 1004066 h 1901126"/>
              <a:gd name="connsiteX2" fmla="*/ 457200 w 4463143"/>
              <a:gd name="connsiteY2" fmla="*/ 546866 h 1901126"/>
              <a:gd name="connsiteX3" fmla="*/ 849086 w 4463143"/>
              <a:gd name="connsiteY3" fmla="*/ 100552 h 1901126"/>
              <a:gd name="connsiteX4" fmla="*/ 1393371 w 4463143"/>
              <a:gd name="connsiteY4" fmla="*/ 13466 h 1901126"/>
              <a:gd name="connsiteX5" fmla="*/ 1839686 w 4463143"/>
              <a:gd name="connsiteY5" fmla="*/ 307380 h 1901126"/>
              <a:gd name="connsiteX6" fmla="*/ 2122714 w 4463143"/>
              <a:gd name="connsiteY6" fmla="*/ 753694 h 1901126"/>
              <a:gd name="connsiteX7" fmla="*/ 2449285 w 4463143"/>
              <a:gd name="connsiteY7" fmla="*/ 1330637 h 1901126"/>
              <a:gd name="connsiteX8" fmla="*/ 2982686 w 4463143"/>
              <a:gd name="connsiteY8" fmla="*/ 1766066 h 1901126"/>
              <a:gd name="connsiteX9" fmla="*/ 3679371 w 4463143"/>
              <a:gd name="connsiteY9" fmla="*/ 1885809 h 1901126"/>
              <a:gd name="connsiteX10" fmla="*/ 4201886 w 4463143"/>
              <a:gd name="connsiteY10" fmla="*/ 1472152 h 1901126"/>
              <a:gd name="connsiteX11" fmla="*/ 4441371 w 4463143"/>
              <a:gd name="connsiteY11" fmla="*/ 829894 h 1901126"/>
              <a:gd name="connsiteX12" fmla="*/ 4441371 w 4463143"/>
              <a:gd name="connsiteY12" fmla="*/ 819009 h 1901126"/>
              <a:gd name="connsiteX13" fmla="*/ 4463143 w 4463143"/>
              <a:gd name="connsiteY13" fmla="*/ 764580 h 19011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463143" h="1901126">
                <a:moveTo>
                  <a:pt x="0" y="1755180"/>
                </a:moveTo>
                <a:cubicBezTo>
                  <a:pt x="83457" y="1489387"/>
                  <a:pt x="174171" y="1205452"/>
                  <a:pt x="250371" y="1004066"/>
                </a:cubicBezTo>
                <a:cubicBezTo>
                  <a:pt x="326571" y="802680"/>
                  <a:pt x="357414" y="697452"/>
                  <a:pt x="457200" y="546866"/>
                </a:cubicBezTo>
                <a:cubicBezTo>
                  <a:pt x="556986" y="396280"/>
                  <a:pt x="693058" y="189452"/>
                  <a:pt x="849086" y="100552"/>
                </a:cubicBezTo>
                <a:cubicBezTo>
                  <a:pt x="1005114" y="11652"/>
                  <a:pt x="1228271" y="-21005"/>
                  <a:pt x="1393371" y="13466"/>
                </a:cubicBezTo>
                <a:cubicBezTo>
                  <a:pt x="1558471" y="47937"/>
                  <a:pt x="1718129" y="184009"/>
                  <a:pt x="1839686" y="307380"/>
                </a:cubicBezTo>
                <a:cubicBezTo>
                  <a:pt x="1961243" y="430751"/>
                  <a:pt x="2021114" y="583151"/>
                  <a:pt x="2122714" y="753694"/>
                </a:cubicBezTo>
                <a:cubicBezTo>
                  <a:pt x="2224314" y="924237"/>
                  <a:pt x="2305956" y="1161909"/>
                  <a:pt x="2449285" y="1330637"/>
                </a:cubicBezTo>
                <a:cubicBezTo>
                  <a:pt x="2592614" y="1499365"/>
                  <a:pt x="2777672" y="1673537"/>
                  <a:pt x="2982686" y="1766066"/>
                </a:cubicBezTo>
                <a:cubicBezTo>
                  <a:pt x="3187700" y="1858595"/>
                  <a:pt x="3476171" y="1934795"/>
                  <a:pt x="3679371" y="1885809"/>
                </a:cubicBezTo>
                <a:cubicBezTo>
                  <a:pt x="3882571" y="1836823"/>
                  <a:pt x="4074886" y="1648138"/>
                  <a:pt x="4201886" y="1472152"/>
                </a:cubicBezTo>
                <a:cubicBezTo>
                  <a:pt x="4328886" y="1296166"/>
                  <a:pt x="4401457" y="938751"/>
                  <a:pt x="4441371" y="829894"/>
                </a:cubicBezTo>
                <a:cubicBezTo>
                  <a:pt x="4481285" y="721037"/>
                  <a:pt x="4437742" y="829895"/>
                  <a:pt x="4441371" y="819009"/>
                </a:cubicBezTo>
                <a:cubicBezTo>
                  <a:pt x="4445000" y="808123"/>
                  <a:pt x="4454071" y="786351"/>
                  <a:pt x="4463143" y="764580"/>
                </a:cubicBezTo>
              </a:path>
            </a:pathLst>
          </a:cu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flipH="1">
            <a:off x="1594425" y="649448"/>
            <a:ext cx="1692901" cy="3384376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492701" y="580038"/>
            <a:ext cx="3292282" cy="3453786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727891" y="1211678"/>
            <a:ext cx="4176464" cy="0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3419872" y="2162241"/>
            <a:ext cx="4228386" cy="1871583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3759826" y="3122788"/>
            <a:ext cx="3780552" cy="0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055970" y="2023249"/>
            <a:ext cx="2215745" cy="2010575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618584" y="1665246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′ &gt;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574222" y="1980010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′ &lt;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1" name="Прямая соединительная линия 50"/>
          <p:cNvCxnSpPr/>
          <p:nvPr/>
        </p:nvCxnSpPr>
        <p:spPr>
          <a:xfrm>
            <a:off x="2771800" y="219998"/>
            <a:ext cx="3967263" cy="3813826"/>
          </a:xfrm>
          <a:prstGeom prst="line">
            <a:avLst/>
          </a:prstGeom>
          <a:ln w="19050">
            <a:solidFill>
              <a:srgbClr val="3B68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Овал 10"/>
          <p:cNvSpPr/>
          <p:nvPr/>
        </p:nvSpPr>
        <p:spPr>
          <a:xfrm>
            <a:off x="3457600" y="1175674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4000195" y="1386201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5796136" y="3076800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6300192" y="282754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5220072" y="2944662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930923" y="1422205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627784" y="1847866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3002931" y="718537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′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646340" y="2110803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′ &gt;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315283" y="2528412"/>
            <a:ext cx="933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 ′ </a:t>
            </a:r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0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540378" y="3675546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624511" y="3702410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197113" y="3694957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1625357" y="3675546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87001" y="3682217"/>
            <a:ext cx="3369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 smtClean="0">
                <a:latin typeface="+mj-lt"/>
                <a:cs typeface="Times New Roman" panose="02020603050405020304" pitchFamily="18" charset="0"/>
              </a:rPr>
              <a:t>α</a:t>
            </a:r>
            <a:endParaRPr lang="ru-RU" sz="2000" b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760969" y="4599452"/>
            <a:ext cx="784761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производная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 '(x)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f(x) обращается в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нуль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точке x</a:t>
            </a:r>
            <a:r>
              <a:rPr lang="ru-RU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переходе через x</a:t>
            </a:r>
            <a:r>
              <a:rPr lang="ru-RU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меняет свой знак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 функция f(x) имеет в этой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точке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экстремум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максимум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знак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производной  меняется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(+) на (-)</a:t>
            </a:r>
          </a:p>
          <a:p>
            <a:pPr algn="just"/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минимум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если знак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производной  меняется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(-)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(+)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788490" y="592425"/>
            <a:ext cx="5886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 (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х)</a:t>
            </a:r>
            <a:endParaRPr lang="ru-RU" b="1" dirty="0">
              <a:solidFill>
                <a:prstClr val="black"/>
              </a:solidFill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489547" y="1175674"/>
            <a:ext cx="0" cy="28581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>
            <a:stCxn id="26" idx="0"/>
          </p:cNvCxnSpPr>
          <p:nvPr/>
        </p:nvCxnSpPr>
        <p:spPr>
          <a:xfrm>
            <a:off x="5832140" y="3076800"/>
            <a:ext cx="6118" cy="957024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Прямоугольник 58"/>
          <p:cNvSpPr/>
          <p:nvPr/>
        </p:nvSpPr>
        <p:spPr>
          <a:xfrm>
            <a:off x="5424363" y="3683484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02</a:t>
            </a:r>
            <a:endParaRPr lang="ru-RU" sz="900" dirty="0"/>
          </a:p>
        </p:txBody>
      </p:sp>
      <p:sp>
        <p:nvSpPr>
          <p:cNvPr id="81" name="Прямоугольник 80"/>
          <p:cNvSpPr/>
          <p:nvPr/>
        </p:nvSpPr>
        <p:spPr>
          <a:xfrm>
            <a:off x="3114110" y="3664492"/>
            <a:ext cx="4154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</a:t>
            </a:r>
            <a:r>
              <a:rPr lang="ru-RU" sz="9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01</a:t>
            </a:r>
            <a:endParaRPr lang="ru-RU" sz="900" dirty="0"/>
          </a:p>
        </p:txBody>
      </p:sp>
      <p:sp>
        <p:nvSpPr>
          <p:cNvPr id="6" name="TextBox 5"/>
          <p:cNvSpPr txBox="1"/>
          <p:nvPr/>
        </p:nvSpPr>
        <p:spPr>
          <a:xfrm>
            <a:off x="5045828" y="278241"/>
            <a:ext cx="371229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Экстремум   функции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055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5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0"/>
                            </p:stCondLst>
                            <p:childTnLst>
                              <p:par>
                                <p:cTn id="1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500"/>
                            </p:stCondLst>
                            <p:childTnLst>
                              <p:par>
                                <p:cTn id="1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500"/>
                            </p:stCondLst>
                            <p:childTnLst>
                              <p:par>
                                <p:cTn id="19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49" grpId="0"/>
      <p:bldP spid="50" grpId="0"/>
      <p:bldP spid="11" grpId="0" animBg="1"/>
      <p:bldP spid="23" grpId="0" animBg="1"/>
      <p:bldP spid="23" grpId="1" animBg="1"/>
      <p:bldP spid="26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  <p:bldP spid="31" grpId="0" animBg="1"/>
      <p:bldP spid="31" grpId="1" animBg="1"/>
      <p:bldP spid="36" grpId="0"/>
      <p:bldP spid="43" grpId="0"/>
      <p:bldP spid="44" grpId="0"/>
      <p:bldP spid="34" grpId="0"/>
      <p:bldP spid="34" grpId="1"/>
      <p:bldP spid="47" grpId="0"/>
      <p:bldP spid="47" grpId="1"/>
      <p:bldP spid="48" grpId="0"/>
      <p:bldP spid="48" grpId="1"/>
      <p:bldP spid="52" grpId="0"/>
      <p:bldP spid="52" grpId="1"/>
      <p:bldP spid="53" grpId="0"/>
      <p:bldP spid="53" grpId="1"/>
      <p:bldP spid="45" grpId="0"/>
      <p:bldP spid="59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785" y="548680"/>
            <a:ext cx="7927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тела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меняется по закону 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х(t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= 5 -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3t²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+2t³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Определите  проекции 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скорости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и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ускорения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данного тела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момент   времени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секунды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2696399"/>
            <a:ext cx="5209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Monotype Corsiva" panose="03010101010201010101" pitchFamily="66" charset="0"/>
              </a:rPr>
              <a:t>V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 smtClean="0">
                <a:latin typeface="Monotype Corsiva" panose="03010101010201010101" pitchFamily="66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х′ = (5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- 3t² +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2t³)′</a:t>
            </a:r>
            <a:r>
              <a:rPr lang="ru-RU" sz="2400" dirty="0" smtClean="0"/>
              <a:t>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 0 – 6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+ 6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t² </a:t>
            </a:r>
            <a:endParaRPr lang="ru-RU" sz="2400" dirty="0">
              <a:latin typeface="Monotype Corsiva" panose="03010101010201010101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72491" y="4221878"/>
                <a:ext cx="522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 smtClean="0"/>
                  <a:t> </a:t>
                </a:r>
                <a14:m>
                  <m:oMath xmlns:m="http://schemas.openxmlformats.org/officeDocument/2006/math">
                    <m:r>
                      <a:rPr lang="ru-RU" sz="2400" i="1">
                        <a:latin typeface="Cambria Math"/>
                      </a:rPr>
                      <m:t>𝑎</m:t>
                    </m:r>
                  </m:oMath>
                </a14:m>
                <a:r>
                  <a:rPr lang="ru-RU" sz="16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400" dirty="0" smtClean="0"/>
                  <a:t> = </a:t>
                </a:r>
                <a:r>
                  <a:rPr lang="en-US" sz="2400" dirty="0" smtClean="0">
                    <a:latin typeface="Monotype Corsiva" panose="03010101010201010101" pitchFamily="66" charset="0"/>
                  </a:rPr>
                  <a:t>V 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′</a:t>
                </a:r>
                <a:r>
                  <a:rPr lang="ru-RU" sz="2400" dirty="0" smtClean="0">
                    <a:latin typeface="Monotype Corsiva" panose="03010101010201010101" pitchFamily="66" charset="0"/>
                  </a:rPr>
                  <a:t>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</a:t>
                </a:r>
                <a:r>
                  <a:rPr lang="en-US" sz="2400" dirty="0" smtClean="0">
                    <a:latin typeface="Monotype Corsiva" panose="03010101010201010101" pitchFamily="66" charset="0"/>
                  </a:rPr>
                  <a:t> </a:t>
                </a:r>
                <a:r>
                  <a:rPr lang="ru-RU" sz="2400" dirty="0" smtClean="0">
                    <a:latin typeface="Monotype Corsiva" panose="03010101010201010101" pitchFamily="66" charset="0"/>
                  </a:rPr>
                  <a:t> 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(0 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6</a:t>
                </a:r>
                <a:r>
                  <a:rPr lang="en-US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+ 6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t²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)′ =  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 + 12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</a:t>
                </a:r>
                <a:endParaRPr lang="ru-RU" sz="2400" dirty="0">
                  <a:latin typeface="Monotype Corsiva" panose="03010101010201010101" pitchFamily="66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2491" y="4221878"/>
                <a:ext cx="5221960" cy="461665"/>
              </a:xfrm>
              <a:prstGeom prst="rect">
                <a:avLst/>
              </a:prstGeom>
              <a:blipFill rotWithShape="1">
                <a:blip r:embed="rId2"/>
                <a:stretch>
                  <a:fillRect t="-14667" b="-32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1331640" y="2060848"/>
            <a:ext cx="26157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х(t) = 5 - 3t² + 2t³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5150" y="2543387"/>
            <a:ext cx="1728192" cy="5763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766259" y="4136347"/>
            <a:ext cx="1728192" cy="5763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</a:t>
            </a:r>
            <a:endParaRPr lang="ru-RU" dirty="0"/>
          </a:p>
        </p:txBody>
      </p:sp>
      <p:grpSp>
        <p:nvGrpSpPr>
          <p:cNvPr id="16" name="Группа 15"/>
          <p:cNvGrpSpPr/>
          <p:nvPr/>
        </p:nvGrpSpPr>
        <p:grpSpPr>
          <a:xfrm>
            <a:off x="1068538" y="3285246"/>
            <a:ext cx="4511574" cy="461665"/>
            <a:chOff x="1068538" y="3285246"/>
            <a:chExt cx="4511574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" name="Прямоугольник 3"/>
                <p:cNvSpPr/>
                <p:nvPr/>
              </p:nvSpPr>
              <p:spPr>
                <a:xfrm>
                  <a:off x="1068538" y="3285246"/>
                  <a:ext cx="4511574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lvl="0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nor/>
                          </m:rPr>
                          <a:rPr lang="en-US" sz="2400" dirty="0" smtClean="0">
                            <a:latin typeface="Monotype Corsiva" panose="03010101010201010101" pitchFamily="66" charset="0"/>
                          </a:rPr>
                          <m:t>V</m:t>
                        </m:r>
                        <m:r>
                          <m:rPr>
                            <m:nor/>
                          </m:rPr>
                          <a:rPr lang="ru-RU" sz="2400" b="0" i="0" dirty="0" smtClean="0">
                            <a:latin typeface="Monotype Corsiva" panose="03010101010201010101" pitchFamily="66" charset="0"/>
                          </a:rPr>
                          <m:t> </m:t>
                        </m:r>
                        <m:r>
                          <a:rPr lang="ru-RU" sz="2400" b="0" i="0" dirty="0" smtClean="0">
                            <a:latin typeface="Cambria Math"/>
                          </a:rPr>
                          <m:t>  </m:t>
                        </m:r>
                        <m:r>
                          <a:rPr lang="ru-RU" sz="2400">
                            <a:latin typeface="Cambria Math"/>
                          </a:rPr>
                          <m:t>=−6⋅2+6⋅</m:t>
                        </m:r>
                        <m:sSup>
                          <m:sSupPr>
                            <m:ctrlPr>
                              <a:rPr lang="ru-RU" sz="2400" i="1"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2400">
                                <a:latin typeface="Cambria Math"/>
                              </a:rPr>
                              <m:t>2</m:t>
                            </m:r>
                          </m:e>
                          <m:sup>
                            <m:r>
                              <a:rPr lang="ru-RU" sz="2400">
                                <a:latin typeface="Cambria Math"/>
                              </a:rPr>
                              <m:t>2</m:t>
                            </m:r>
                          </m:sup>
                        </m:sSup>
                        <m:r>
                          <a:rPr lang="ru-RU" sz="2400">
                            <a:latin typeface="Cambria Math"/>
                          </a:rPr>
                          <m:t>=12</m:t>
                        </m:r>
                        <m:r>
                          <a:rPr lang="ru-RU" sz="2400" b="0" i="0" smtClean="0">
                            <a:latin typeface="Cambria Math"/>
                          </a:rPr>
                          <m:t> </m:t>
                        </m:r>
                        <m:r>
                          <a:rPr lang="ru-RU" sz="2400">
                            <a:solidFill>
                              <a:prstClr val="black"/>
                            </a:solidFill>
                            <a:latin typeface="Cambria Math"/>
                          </a:rPr>
                          <m:t>м/</m:t>
                        </m:r>
                        <m:r>
                          <m:rPr>
                            <m:sty m:val="p"/>
                          </m:rPr>
                          <a:rPr lang="en-US" sz="2400">
                            <a:solidFill>
                              <a:prstClr val="black"/>
                            </a:solidFill>
                            <a:latin typeface="Cambria Math"/>
                          </a:rPr>
                          <m:t>c</m:t>
                        </m:r>
                      </m:oMath>
                    </m:oMathPara>
                  </a14:m>
                  <a:endParaRPr lang="ru-RU" sz="2400" dirty="0">
                    <a:solidFill>
                      <a:prstClr val="black"/>
                    </a:solidFill>
                  </a:endParaRPr>
                </a:p>
              </p:txBody>
            </p:sp>
          </mc:Choice>
          <mc:Fallback xmlns="">
            <p:sp>
              <p:nvSpPr>
                <p:cNvPr id="4" name="Прямоугольник 3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68538" y="3285246"/>
                  <a:ext cx="4511574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b="-17105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TextBox 12"/>
            <p:cNvSpPr txBox="1"/>
            <p:nvPr/>
          </p:nvSpPr>
          <p:spPr>
            <a:xfrm>
              <a:off x="1572722" y="3346801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х</a:t>
              </a:r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339752" y="4926359"/>
            <a:ext cx="4168059" cy="461665"/>
            <a:chOff x="2339752" y="4926359"/>
            <a:chExt cx="4168059" cy="46166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" name="Прямоугольник 5"/>
                <p:cNvSpPr/>
                <p:nvPr/>
              </p:nvSpPr>
              <p:spPr>
                <a:xfrm>
                  <a:off x="2339752" y="4926359"/>
                  <a:ext cx="4168059" cy="461665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ru-RU" sz="2400" i="1" smtClean="0">
                          <a:latin typeface="Cambria Math"/>
                        </a:rPr>
                        <m:t>𝑎</m:t>
                      </m:r>
                      <m:r>
                        <a:rPr lang="ru-RU" sz="2400" b="0" i="1" smtClean="0">
                          <a:latin typeface="Cambria Math"/>
                        </a:rPr>
                        <m:t> </m:t>
                      </m:r>
                      <m:r>
                        <a:rPr lang="ru-RU" sz="2400" b="0" i="0" smtClean="0">
                          <a:latin typeface="Cambria Math"/>
                        </a:rPr>
                        <m:t> </m:t>
                      </m:r>
                      <m:r>
                        <a:rPr lang="ru-RU" sz="2400">
                          <a:latin typeface="Cambria Math"/>
                        </a:rPr>
                        <m:t>=−6+12⋅2=18</m:t>
                      </m:r>
                      <m:r>
                        <a:rPr lang="ru-RU" sz="2400" b="0" i="0" smtClean="0">
                          <a:latin typeface="Cambria Math"/>
                        </a:rPr>
                        <m:t>  </m:t>
                      </m:r>
                    </m:oMath>
                  </a14:m>
                  <a:r>
                    <a:rPr lang="ru-RU" sz="24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м / </a:t>
                  </a:r>
                  <a:r>
                    <a:rPr lang="ru-RU" sz="2400" dirty="0" smtClean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с²</a:t>
                  </a:r>
                  <a:endPara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6" name="Прямоугольник 5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39752" y="4926359"/>
                  <a:ext cx="4168059" cy="46166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 t="-10526" b="-2894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TextBox 14"/>
            <p:cNvSpPr txBox="1"/>
            <p:nvPr/>
          </p:nvSpPr>
          <p:spPr>
            <a:xfrm>
              <a:off x="2566348" y="5049470"/>
              <a:ext cx="2872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16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х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36450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5" grpId="0"/>
      <p:bldP spid="7" grpId="0"/>
      <p:bldP spid="9" grpId="1" animBg="1"/>
      <p:bldP spid="9" grpId="2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0051" y="548680"/>
            <a:ext cx="71145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Найти  точку  максимума  функции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= х³ - 108 х + 5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65147" y="1362539"/>
            <a:ext cx="42049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(х³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- 108 х +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5)′ =  3х² - 108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25025" y="2065952"/>
            <a:ext cx="17844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3х²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 = 0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16396" y="2728392"/>
            <a:ext cx="1451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3х² =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108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30389" y="3434103"/>
            <a:ext cx="10663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х² = 36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174025" y="3977164"/>
                <a:ext cx="12164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>
                          <a:latin typeface="Cambria Math"/>
                        </a:rPr>
                        <m:t>𝑥</m:t>
                      </m:r>
                      <m:r>
                        <a:rPr lang="ru-RU" sz="2400">
                          <a:latin typeface="Cambria Math"/>
                        </a:rPr>
                        <m:t>=±6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74025" y="3977164"/>
                <a:ext cx="1216423" cy="461665"/>
              </a:xfrm>
              <a:prstGeom prst="rect">
                <a:avLst/>
              </a:prstGeom>
              <a:blipFill rotWithShape="1"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8" name="Группа 27"/>
          <p:cNvGrpSpPr/>
          <p:nvPr/>
        </p:nvGrpSpPr>
        <p:grpSpPr>
          <a:xfrm>
            <a:off x="1175193" y="5377061"/>
            <a:ext cx="2822215" cy="646331"/>
            <a:chOff x="1081054" y="5044534"/>
            <a:chExt cx="2822215" cy="646331"/>
          </a:xfrm>
        </p:grpSpPr>
        <p:cxnSp>
          <p:nvCxnSpPr>
            <p:cNvPr id="12" name="Прямая со стрелкой 11"/>
            <p:cNvCxnSpPr/>
            <p:nvPr/>
          </p:nvCxnSpPr>
          <p:spPr>
            <a:xfrm>
              <a:off x="1081054" y="5229200"/>
              <a:ext cx="2504499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>
              <a:off x="1619672" y="5193196"/>
              <a:ext cx="0" cy="720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2784335" y="5193196"/>
              <a:ext cx="0" cy="72008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/>
            <p:cNvSpPr txBox="1"/>
            <p:nvPr/>
          </p:nvSpPr>
          <p:spPr>
            <a:xfrm>
              <a:off x="1398465" y="5229200"/>
              <a:ext cx="5036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-6 </a:t>
              </a:r>
              <a:endParaRPr lang="ru-RU" sz="2400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2610289" y="5229200"/>
              <a:ext cx="409086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ru-RU" sz="2400" dirty="0">
                  <a:solidFill>
                    <a:prstClr val="black"/>
                  </a:solidFill>
                </a:rPr>
                <a:t> 6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3585553" y="5044534"/>
              <a:ext cx="31771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dirty="0" smtClean="0"/>
                <a:t>х</a:t>
              </a:r>
              <a:endParaRPr lang="ru-RU" sz="2400" dirty="0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195533" y="5109163"/>
            <a:ext cx="5661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  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180039" y="5109163"/>
            <a:ext cx="3866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216226" y="5081758"/>
            <a:ext cx="3048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488277" y="5139941"/>
            <a:ext cx="8454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</a:t>
            </a:r>
            <a:r>
              <a:rPr lang="en-US" sz="2400" dirty="0" smtClean="0"/>
              <a:t>ax  </a:t>
            </a:r>
            <a:endParaRPr lang="ru-RU" sz="24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2583401" y="5139941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2400" dirty="0">
                <a:solidFill>
                  <a:prstClr val="black"/>
                </a:solidFill>
              </a:rPr>
              <a:t>min </a:t>
            </a:r>
            <a:endParaRPr lang="ru-RU" sz="2400" dirty="0">
              <a:solidFill>
                <a:prstClr val="black"/>
              </a:solidFill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4032326" y="2705125"/>
            <a:ext cx="4789480" cy="2671936"/>
            <a:chOff x="4032326" y="2705125"/>
            <a:chExt cx="4789480" cy="2671936"/>
          </a:xfrm>
        </p:grpSpPr>
        <p:sp>
          <p:nvSpPr>
            <p:cNvPr id="39" name="Прямоугольник 38"/>
            <p:cNvSpPr/>
            <p:nvPr/>
          </p:nvSpPr>
          <p:spPr>
            <a:xfrm>
              <a:off x="4818855" y="3367769"/>
              <a:ext cx="1269506" cy="461665"/>
            </a:xfrm>
            <a:prstGeom prst="rect">
              <a:avLst/>
            </a:prstGeom>
            <a:solidFill>
              <a:srgbClr val="5CEB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4775568" y="3164001"/>
              <a:ext cx="1462372" cy="8692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4032326" y="2705125"/>
              <a:ext cx="4743907" cy="2671936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4607469" y="2822467"/>
              <a:ext cx="21916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у′′ = (3х² </a:t>
              </a:r>
              <a:r>
                <a: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- </a:t>
              </a:r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108)′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4628949" y="3285873"/>
              <a:ext cx="110799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у′′ = 6х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247429" y="3832673"/>
              <a:ext cx="292259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у′′(-6) = 6 ∙ (-6) = -36 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274069" y="4375285"/>
              <a:ext cx="240963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just"/>
              <a:r>
                <a: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у′′(6) = 6 ∙ 6 = 36</a:t>
              </a:r>
              <a:r>
                <a: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endParaRPr lang="ru-RU" sz="2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030931" y="3832671"/>
              <a:ext cx="179087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/>
              <a:r>
                <a:rPr lang="ru-RU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→ </a:t>
              </a:r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- 6  (max)</a:t>
              </a:r>
              <a:endPara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6627721" y="4375285"/>
              <a:ext cx="156004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just"/>
              <a:r>
                <a:rPr lang="en-US" sz="2400" dirty="0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→  6 (min)</a:t>
              </a:r>
              <a:endPara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4818855" y="1362539"/>
            <a:ext cx="1351289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515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23" grpId="0"/>
      <p:bldP spid="24" grpId="0"/>
      <p:bldP spid="25" grpId="0"/>
      <p:bldP spid="26" grpId="0"/>
      <p:bldP spid="27" grpId="0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4506164" y="502266"/>
                <a:ext cx="2690660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>
                        <a:latin typeface="Cambria Math"/>
                      </a:rPr>
                      <m:t>=</m:t>
                    </m:r>
                    <m:r>
                      <a:rPr lang="ru-RU" sz="2800" b="0" i="1">
                        <a:latin typeface="Cambria Math"/>
                      </a:rPr>
                      <m:t>24</m:t>
                    </m:r>
                    <m:r>
                      <a:rPr lang="ru-RU" sz="2800" b="0" i="1">
                        <a:latin typeface="Cambria Math"/>
                      </a:rPr>
                      <m:t>𝑡</m:t>
                    </m:r>
                    <m:r>
                      <a:rPr lang="ru-RU" sz="2800" b="0">
                        <a:latin typeface="Cambria Math"/>
                      </a:rPr>
                      <m:t>−</m:t>
                    </m:r>
                    <m:r>
                      <a:rPr lang="ru-RU" sz="2800" b="0" i="1">
                        <a:latin typeface="Cambria Math"/>
                      </a:rPr>
                      <m:t>4</m:t>
                    </m:r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b="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ru-RU" sz="2800" b="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6164" y="502266"/>
                <a:ext cx="2690660" cy="584775"/>
              </a:xfrm>
              <a:prstGeom prst="rect">
                <a:avLst/>
              </a:prstGeom>
              <a:blipFill rotWithShape="1">
                <a:blip r:embed="rId2"/>
                <a:stretch>
                  <a:fillRect l="-5656" t="-14583" b="-32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835830" y="2725419"/>
                <a:ext cx="307931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200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0" i="1" smtClean="0">
                              <a:latin typeface="Cambria Math"/>
                            </a:rPr>
                            <m:t>х</m:t>
                          </m:r>
                        </m:e>
                        <m:sup>
                          <m:r>
                            <a:rPr lang="ru-RU" sz="3200">
                              <a:latin typeface="Cambria Math"/>
                            </a:rPr>
                            <m:t>′</m:t>
                          </m:r>
                        </m:sup>
                      </m:sSup>
                      <m:r>
                        <a:rPr lang="ru-RU" sz="3200">
                          <a:latin typeface="Cambria Math"/>
                        </a:rPr>
                        <m:t>=24−8</m:t>
                      </m:r>
                      <m:r>
                        <a:rPr lang="ru-RU" sz="3200" i="1"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830" y="2725419"/>
                <a:ext cx="3079312" cy="584775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46076" y="3412019"/>
                <a:ext cx="209704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smtClean="0">
                          <a:latin typeface="Cambria Math"/>
                        </a:rPr>
                        <m:t>24−8</m:t>
                      </m:r>
                      <m:r>
                        <a:rPr lang="ru-RU" sz="2800" i="1">
                          <a:latin typeface="Cambria Math"/>
                        </a:rPr>
                        <m:t>𝑡</m:t>
                      </m:r>
                      <m:r>
                        <a:rPr lang="ru-RU" sz="2800">
                          <a:latin typeface="Cambria Math"/>
                        </a:rPr>
                        <m:t>=0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6076" y="3412019"/>
                <a:ext cx="2097048" cy="523220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198889" y="4095164"/>
                <a:ext cx="147104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>
                          <a:latin typeface="Cambria Math"/>
                        </a:rPr>
                        <m:t>8</m:t>
                      </m:r>
                      <m:r>
                        <a:rPr lang="ru-RU" sz="2800" i="1">
                          <a:latin typeface="Cambria Math"/>
                        </a:rPr>
                        <m:t>𝑡</m:t>
                      </m:r>
                      <m:r>
                        <a:rPr lang="ru-RU" sz="2800">
                          <a:latin typeface="Cambria Math"/>
                        </a:rPr>
                        <m:t>=24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889" y="4095164"/>
                <a:ext cx="1471044" cy="523220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98889" y="4706661"/>
                <a:ext cx="1238609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i="1">
                          <a:latin typeface="Cambria Math"/>
                        </a:rPr>
                        <m:t>𝑡</m:t>
                      </m:r>
                      <m:r>
                        <a:rPr lang="ru-RU" sz="2800">
                          <a:latin typeface="Cambria Math"/>
                        </a:rPr>
                        <m:t>=3</m:t>
                      </m:r>
                      <m:r>
                        <a:rPr lang="ru-RU" sz="2800" i="1">
                          <a:latin typeface="Cambria Math"/>
                        </a:rPr>
                        <m:t>𝑐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8889" y="4706661"/>
                <a:ext cx="1238609" cy="523220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34450" y="5399697"/>
                <a:ext cx="4055213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3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800" dirty="0" smtClean="0"/>
                  <a:t> </a:t>
                </a:r>
                <a14:m>
                  <m:oMath xmlns:m="http://schemas.openxmlformats.org/officeDocument/2006/math">
                    <m:r>
                      <a:rPr lang="ru-RU" sz="2800">
                        <a:latin typeface="Cambria Math"/>
                      </a:rPr>
                      <m:t>=24⋅3−4⋅</m:t>
                    </m:r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>
                            <a:latin typeface="Cambria Math"/>
                          </a:rPr>
                          <m:t>3</m:t>
                        </m:r>
                      </m:e>
                      <m:sup>
                        <m:r>
                          <a:rPr lang="ru-RU" sz="2800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ru-RU" sz="2800">
                        <a:latin typeface="Cambria Math"/>
                      </a:rPr>
                      <m:t>=36</m:t>
                    </m:r>
                    <m:r>
                      <a:rPr lang="ru-RU" sz="2800" b="0" i="0" smtClean="0">
                        <a:latin typeface="Cambria Math"/>
                      </a:rPr>
                      <m:t>м</m:t>
                    </m:r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450" y="5399697"/>
                <a:ext cx="4055213" cy="584775"/>
              </a:xfrm>
              <a:prstGeom prst="rect">
                <a:avLst/>
              </a:prstGeom>
              <a:blipFill rotWithShape="1">
                <a:blip r:embed="rId7"/>
                <a:stretch>
                  <a:fillRect l="-3759" t="-14583" b="-322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олилиния 11"/>
          <p:cNvSpPr/>
          <p:nvPr/>
        </p:nvSpPr>
        <p:spPr>
          <a:xfrm>
            <a:off x="5133456" y="3049916"/>
            <a:ext cx="2710378" cy="2697275"/>
          </a:xfrm>
          <a:custGeom>
            <a:avLst/>
            <a:gdLst>
              <a:gd name="connsiteX0" fmla="*/ 0 w 2480473"/>
              <a:gd name="connsiteY0" fmla="*/ 2695228 h 2777979"/>
              <a:gd name="connsiteX1" fmla="*/ 446314 w 2480473"/>
              <a:gd name="connsiteY1" fmla="*/ 844657 h 2777979"/>
              <a:gd name="connsiteX2" fmla="*/ 881742 w 2480473"/>
              <a:gd name="connsiteY2" fmla="*/ 115314 h 2777979"/>
              <a:gd name="connsiteX3" fmla="*/ 1458685 w 2480473"/>
              <a:gd name="connsiteY3" fmla="*/ 60885 h 2777979"/>
              <a:gd name="connsiteX4" fmla="*/ 1894114 w 2480473"/>
              <a:gd name="connsiteY4" fmla="*/ 703143 h 2777979"/>
              <a:gd name="connsiteX5" fmla="*/ 2242457 w 2480473"/>
              <a:gd name="connsiteY5" fmla="*/ 1628428 h 2777979"/>
              <a:gd name="connsiteX6" fmla="*/ 2460171 w 2480473"/>
              <a:gd name="connsiteY6" fmla="*/ 2695228 h 2777979"/>
              <a:gd name="connsiteX7" fmla="*/ 2471057 w 2480473"/>
              <a:gd name="connsiteY7" fmla="*/ 2706114 h 2777979"/>
              <a:gd name="connsiteX8" fmla="*/ 2460171 w 2480473"/>
              <a:gd name="connsiteY8" fmla="*/ 2695228 h 2777979"/>
              <a:gd name="connsiteX0" fmla="*/ 0 w 2474467"/>
              <a:gd name="connsiteY0" fmla="*/ 2695228 h 2791251"/>
              <a:gd name="connsiteX1" fmla="*/ 446314 w 2474467"/>
              <a:gd name="connsiteY1" fmla="*/ 844657 h 2791251"/>
              <a:gd name="connsiteX2" fmla="*/ 881742 w 2474467"/>
              <a:gd name="connsiteY2" fmla="*/ 115314 h 2791251"/>
              <a:gd name="connsiteX3" fmla="*/ 1458685 w 2474467"/>
              <a:gd name="connsiteY3" fmla="*/ 60885 h 2791251"/>
              <a:gd name="connsiteX4" fmla="*/ 1894114 w 2474467"/>
              <a:gd name="connsiteY4" fmla="*/ 703143 h 2791251"/>
              <a:gd name="connsiteX5" fmla="*/ 2242457 w 2474467"/>
              <a:gd name="connsiteY5" fmla="*/ 1628428 h 2791251"/>
              <a:gd name="connsiteX6" fmla="*/ 2460171 w 2474467"/>
              <a:gd name="connsiteY6" fmla="*/ 2695228 h 2791251"/>
              <a:gd name="connsiteX7" fmla="*/ 2455465 w 2474467"/>
              <a:gd name="connsiteY7" fmla="*/ 2741773 h 2791251"/>
              <a:gd name="connsiteX8" fmla="*/ 2471057 w 2474467"/>
              <a:gd name="connsiteY8" fmla="*/ 2706114 h 2791251"/>
              <a:gd name="connsiteX9" fmla="*/ 2460171 w 2474467"/>
              <a:gd name="connsiteY9" fmla="*/ 2695228 h 2791251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9" fmla="*/ 2460171 w 2474467"/>
              <a:gd name="connsiteY9" fmla="*/ 2695228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9" fmla="*/ 2460171 w 2474467"/>
              <a:gd name="connsiteY9" fmla="*/ 2695228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4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5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6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8" fmla="*/ 2471057 w 2474467"/>
              <a:gd name="connsiteY8" fmla="*/ 2706116 h 2767330"/>
              <a:gd name="connsiteX0" fmla="*/ 0 w 2474467"/>
              <a:gd name="connsiteY0" fmla="*/ 2695228 h 2767330"/>
              <a:gd name="connsiteX1" fmla="*/ 446314 w 2474467"/>
              <a:gd name="connsiteY1" fmla="*/ 844657 h 2767330"/>
              <a:gd name="connsiteX2" fmla="*/ 881742 w 2474467"/>
              <a:gd name="connsiteY2" fmla="*/ 115314 h 2767330"/>
              <a:gd name="connsiteX3" fmla="*/ 1458685 w 2474467"/>
              <a:gd name="connsiteY3" fmla="*/ 60885 h 2767330"/>
              <a:gd name="connsiteX4" fmla="*/ 1894114 w 2474467"/>
              <a:gd name="connsiteY4" fmla="*/ 703143 h 2767330"/>
              <a:gd name="connsiteX5" fmla="*/ 2242457 w 2474467"/>
              <a:gd name="connsiteY5" fmla="*/ 1628428 h 2767330"/>
              <a:gd name="connsiteX6" fmla="*/ 2460171 w 2474467"/>
              <a:gd name="connsiteY6" fmla="*/ 2695228 h 2767330"/>
              <a:gd name="connsiteX7" fmla="*/ 2455465 w 2474467"/>
              <a:gd name="connsiteY7" fmla="*/ 2674516 h 2767330"/>
              <a:gd name="connsiteX0" fmla="*/ 0 w 2474467"/>
              <a:gd name="connsiteY0" fmla="*/ 2773695 h 2773695"/>
              <a:gd name="connsiteX1" fmla="*/ 446314 w 2474467"/>
              <a:gd name="connsiteY1" fmla="*/ 844657 h 2773695"/>
              <a:gd name="connsiteX2" fmla="*/ 881742 w 2474467"/>
              <a:gd name="connsiteY2" fmla="*/ 115314 h 2773695"/>
              <a:gd name="connsiteX3" fmla="*/ 1458685 w 2474467"/>
              <a:gd name="connsiteY3" fmla="*/ 60885 h 2773695"/>
              <a:gd name="connsiteX4" fmla="*/ 1894114 w 2474467"/>
              <a:gd name="connsiteY4" fmla="*/ 703143 h 2773695"/>
              <a:gd name="connsiteX5" fmla="*/ 2242457 w 2474467"/>
              <a:gd name="connsiteY5" fmla="*/ 1628428 h 2773695"/>
              <a:gd name="connsiteX6" fmla="*/ 2460171 w 2474467"/>
              <a:gd name="connsiteY6" fmla="*/ 2695228 h 2773695"/>
              <a:gd name="connsiteX7" fmla="*/ 2455465 w 2474467"/>
              <a:gd name="connsiteY7" fmla="*/ 2674516 h 2773695"/>
              <a:gd name="connsiteX0" fmla="*/ 0 w 2474467"/>
              <a:gd name="connsiteY0" fmla="*/ 2773695 h 2773695"/>
              <a:gd name="connsiteX1" fmla="*/ 228646 w 2474467"/>
              <a:gd name="connsiteY1" fmla="*/ 1699286 h 2773695"/>
              <a:gd name="connsiteX2" fmla="*/ 446314 w 2474467"/>
              <a:gd name="connsiteY2" fmla="*/ 844657 h 2773695"/>
              <a:gd name="connsiteX3" fmla="*/ 881742 w 2474467"/>
              <a:gd name="connsiteY3" fmla="*/ 115314 h 2773695"/>
              <a:gd name="connsiteX4" fmla="*/ 1458685 w 2474467"/>
              <a:gd name="connsiteY4" fmla="*/ 60885 h 2773695"/>
              <a:gd name="connsiteX5" fmla="*/ 1894114 w 2474467"/>
              <a:gd name="connsiteY5" fmla="*/ 703143 h 2773695"/>
              <a:gd name="connsiteX6" fmla="*/ 2242457 w 2474467"/>
              <a:gd name="connsiteY6" fmla="*/ 1628428 h 2773695"/>
              <a:gd name="connsiteX7" fmla="*/ 2460171 w 2474467"/>
              <a:gd name="connsiteY7" fmla="*/ 2695228 h 2773695"/>
              <a:gd name="connsiteX8" fmla="*/ 2455465 w 2474467"/>
              <a:gd name="connsiteY8" fmla="*/ 2674516 h 2773695"/>
              <a:gd name="connsiteX0" fmla="*/ 0 w 2474467"/>
              <a:gd name="connsiteY0" fmla="*/ 2773695 h 2773695"/>
              <a:gd name="connsiteX1" fmla="*/ 228646 w 2474467"/>
              <a:gd name="connsiteY1" fmla="*/ 1531143 h 2773695"/>
              <a:gd name="connsiteX2" fmla="*/ 446314 w 2474467"/>
              <a:gd name="connsiteY2" fmla="*/ 844657 h 2773695"/>
              <a:gd name="connsiteX3" fmla="*/ 881742 w 2474467"/>
              <a:gd name="connsiteY3" fmla="*/ 115314 h 2773695"/>
              <a:gd name="connsiteX4" fmla="*/ 1458685 w 2474467"/>
              <a:gd name="connsiteY4" fmla="*/ 60885 h 2773695"/>
              <a:gd name="connsiteX5" fmla="*/ 1894114 w 2474467"/>
              <a:gd name="connsiteY5" fmla="*/ 703143 h 2773695"/>
              <a:gd name="connsiteX6" fmla="*/ 2242457 w 2474467"/>
              <a:gd name="connsiteY6" fmla="*/ 1628428 h 2773695"/>
              <a:gd name="connsiteX7" fmla="*/ 2460171 w 2474467"/>
              <a:gd name="connsiteY7" fmla="*/ 2695228 h 2773695"/>
              <a:gd name="connsiteX8" fmla="*/ 2455465 w 2474467"/>
              <a:gd name="connsiteY8" fmla="*/ 2674516 h 2773695"/>
              <a:gd name="connsiteX0" fmla="*/ 0 w 2474467"/>
              <a:gd name="connsiteY0" fmla="*/ 2759774 h 2759774"/>
              <a:gd name="connsiteX1" fmla="*/ 228646 w 2474467"/>
              <a:gd name="connsiteY1" fmla="*/ 1517222 h 2759774"/>
              <a:gd name="connsiteX2" fmla="*/ 446314 w 2474467"/>
              <a:gd name="connsiteY2" fmla="*/ 830736 h 2759774"/>
              <a:gd name="connsiteX3" fmla="*/ 576587 w 2474467"/>
              <a:gd name="connsiteY3" fmla="*/ 519573 h 2759774"/>
              <a:gd name="connsiteX4" fmla="*/ 881742 w 2474467"/>
              <a:gd name="connsiteY4" fmla="*/ 101393 h 2759774"/>
              <a:gd name="connsiteX5" fmla="*/ 1458685 w 2474467"/>
              <a:gd name="connsiteY5" fmla="*/ 46964 h 2759774"/>
              <a:gd name="connsiteX6" fmla="*/ 1894114 w 2474467"/>
              <a:gd name="connsiteY6" fmla="*/ 689222 h 2759774"/>
              <a:gd name="connsiteX7" fmla="*/ 2242457 w 2474467"/>
              <a:gd name="connsiteY7" fmla="*/ 1614507 h 2759774"/>
              <a:gd name="connsiteX8" fmla="*/ 2460171 w 2474467"/>
              <a:gd name="connsiteY8" fmla="*/ 2681307 h 2759774"/>
              <a:gd name="connsiteX9" fmla="*/ 2455465 w 2474467"/>
              <a:gd name="connsiteY9" fmla="*/ 2660595 h 2759774"/>
              <a:gd name="connsiteX0" fmla="*/ 0 w 2474467"/>
              <a:gd name="connsiteY0" fmla="*/ 2783718 h 2783718"/>
              <a:gd name="connsiteX1" fmla="*/ 228646 w 2474467"/>
              <a:gd name="connsiteY1" fmla="*/ 1541166 h 2783718"/>
              <a:gd name="connsiteX2" fmla="*/ 446314 w 2474467"/>
              <a:gd name="connsiteY2" fmla="*/ 854680 h 2783718"/>
              <a:gd name="connsiteX3" fmla="*/ 576587 w 2474467"/>
              <a:gd name="connsiteY3" fmla="*/ 543517 h 2783718"/>
              <a:gd name="connsiteX4" fmla="*/ 911567 w 2474467"/>
              <a:gd name="connsiteY4" fmla="*/ 69290 h 2783718"/>
              <a:gd name="connsiteX5" fmla="*/ 1458685 w 2474467"/>
              <a:gd name="connsiteY5" fmla="*/ 70908 h 2783718"/>
              <a:gd name="connsiteX6" fmla="*/ 1894114 w 2474467"/>
              <a:gd name="connsiteY6" fmla="*/ 713166 h 2783718"/>
              <a:gd name="connsiteX7" fmla="*/ 2242457 w 2474467"/>
              <a:gd name="connsiteY7" fmla="*/ 1638451 h 2783718"/>
              <a:gd name="connsiteX8" fmla="*/ 2460171 w 2474467"/>
              <a:gd name="connsiteY8" fmla="*/ 2705251 h 2783718"/>
              <a:gd name="connsiteX9" fmla="*/ 2455465 w 2474467"/>
              <a:gd name="connsiteY9" fmla="*/ 2684539 h 2783718"/>
              <a:gd name="connsiteX0" fmla="*/ 0 w 2474467"/>
              <a:gd name="connsiteY0" fmla="*/ 2783718 h 2783718"/>
              <a:gd name="connsiteX1" fmla="*/ 238588 w 2474467"/>
              <a:gd name="connsiteY1" fmla="*/ 1563585 h 2783718"/>
              <a:gd name="connsiteX2" fmla="*/ 446314 w 2474467"/>
              <a:gd name="connsiteY2" fmla="*/ 854680 h 2783718"/>
              <a:gd name="connsiteX3" fmla="*/ 576587 w 2474467"/>
              <a:gd name="connsiteY3" fmla="*/ 543517 h 2783718"/>
              <a:gd name="connsiteX4" fmla="*/ 911567 w 2474467"/>
              <a:gd name="connsiteY4" fmla="*/ 69290 h 2783718"/>
              <a:gd name="connsiteX5" fmla="*/ 1458685 w 2474467"/>
              <a:gd name="connsiteY5" fmla="*/ 70908 h 2783718"/>
              <a:gd name="connsiteX6" fmla="*/ 1894114 w 2474467"/>
              <a:gd name="connsiteY6" fmla="*/ 713166 h 2783718"/>
              <a:gd name="connsiteX7" fmla="*/ 2242457 w 2474467"/>
              <a:gd name="connsiteY7" fmla="*/ 1638451 h 2783718"/>
              <a:gd name="connsiteX8" fmla="*/ 2460171 w 2474467"/>
              <a:gd name="connsiteY8" fmla="*/ 2705251 h 2783718"/>
              <a:gd name="connsiteX9" fmla="*/ 2455465 w 2474467"/>
              <a:gd name="connsiteY9" fmla="*/ 2684539 h 2783718"/>
              <a:gd name="connsiteX0" fmla="*/ 0 w 2475198"/>
              <a:gd name="connsiteY0" fmla="*/ 2783718 h 2783718"/>
              <a:gd name="connsiteX1" fmla="*/ 238588 w 2475198"/>
              <a:gd name="connsiteY1" fmla="*/ 1563585 h 2783718"/>
              <a:gd name="connsiteX2" fmla="*/ 446314 w 2475198"/>
              <a:gd name="connsiteY2" fmla="*/ 854680 h 2783718"/>
              <a:gd name="connsiteX3" fmla="*/ 576587 w 2475198"/>
              <a:gd name="connsiteY3" fmla="*/ 543517 h 2783718"/>
              <a:gd name="connsiteX4" fmla="*/ 911567 w 2475198"/>
              <a:gd name="connsiteY4" fmla="*/ 69290 h 2783718"/>
              <a:gd name="connsiteX5" fmla="*/ 1458685 w 2475198"/>
              <a:gd name="connsiteY5" fmla="*/ 70908 h 2783718"/>
              <a:gd name="connsiteX6" fmla="*/ 1894114 w 2475198"/>
              <a:gd name="connsiteY6" fmla="*/ 713166 h 2783718"/>
              <a:gd name="connsiteX7" fmla="*/ 2232516 w 2475198"/>
              <a:gd name="connsiteY7" fmla="*/ 1683289 h 2783718"/>
              <a:gd name="connsiteX8" fmla="*/ 2460171 w 2475198"/>
              <a:gd name="connsiteY8" fmla="*/ 2705251 h 2783718"/>
              <a:gd name="connsiteX9" fmla="*/ 2455465 w 2475198"/>
              <a:gd name="connsiteY9" fmla="*/ 2684539 h 2783718"/>
              <a:gd name="connsiteX0" fmla="*/ 0 w 2475198"/>
              <a:gd name="connsiteY0" fmla="*/ 2777442 h 2777442"/>
              <a:gd name="connsiteX1" fmla="*/ 238588 w 2475198"/>
              <a:gd name="connsiteY1" fmla="*/ 1557309 h 2777442"/>
              <a:gd name="connsiteX2" fmla="*/ 446314 w 2475198"/>
              <a:gd name="connsiteY2" fmla="*/ 848404 h 2777442"/>
              <a:gd name="connsiteX3" fmla="*/ 636234 w 2475198"/>
              <a:gd name="connsiteY3" fmla="*/ 425146 h 2777442"/>
              <a:gd name="connsiteX4" fmla="*/ 911567 w 2475198"/>
              <a:gd name="connsiteY4" fmla="*/ 63014 h 2777442"/>
              <a:gd name="connsiteX5" fmla="*/ 1458685 w 2475198"/>
              <a:gd name="connsiteY5" fmla="*/ 64632 h 2777442"/>
              <a:gd name="connsiteX6" fmla="*/ 1894114 w 2475198"/>
              <a:gd name="connsiteY6" fmla="*/ 706890 h 2777442"/>
              <a:gd name="connsiteX7" fmla="*/ 2232516 w 2475198"/>
              <a:gd name="connsiteY7" fmla="*/ 1677013 h 2777442"/>
              <a:gd name="connsiteX8" fmla="*/ 2460171 w 2475198"/>
              <a:gd name="connsiteY8" fmla="*/ 2698975 h 2777442"/>
              <a:gd name="connsiteX9" fmla="*/ 2455465 w 2475198"/>
              <a:gd name="connsiteY9" fmla="*/ 2678263 h 2777442"/>
              <a:gd name="connsiteX0" fmla="*/ 0 w 2475198"/>
              <a:gd name="connsiteY0" fmla="*/ 2775654 h 2775654"/>
              <a:gd name="connsiteX1" fmla="*/ 238588 w 2475198"/>
              <a:gd name="connsiteY1" fmla="*/ 1555521 h 2775654"/>
              <a:gd name="connsiteX2" fmla="*/ 446314 w 2475198"/>
              <a:gd name="connsiteY2" fmla="*/ 846616 h 2775654"/>
              <a:gd name="connsiteX3" fmla="*/ 636234 w 2475198"/>
              <a:gd name="connsiteY3" fmla="*/ 389730 h 2775654"/>
              <a:gd name="connsiteX4" fmla="*/ 911567 w 2475198"/>
              <a:gd name="connsiteY4" fmla="*/ 61226 h 2775654"/>
              <a:gd name="connsiteX5" fmla="*/ 1458685 w 2475198"/>
              <a:gd name="connsiteY5" fmla="*/ 62844 h 2775654"/>
              <a:gd name="connsiteX6" fmla="*/ 1894114 w 2475198"/>
              <a:gd name="connsiteY6" fmla="*/ 705102 h 2775654"/>
              <a:gd name="connsiteX7" fmla="*/ 2232516 w 2475198"/>
              <a:gd name="connsiteY7" fmla="*/ 1675225 h 2775654"/>
              <a:gd name="connsiteX8" fmla="*/ 2460171 w 2475198"/>
              <a:gd name="connsiteY8" fmla="*/ 2697187 h 2775654"/>
              <a:gd name="connsiteX9" fmla="*/ 2455465 w 2475198"/>
              <a:gd name="connsiteY9" fmla="*/ 2676475 h 2775654"/>
              <a:gd name="connsiteX0" fmla="*/ 0 w 2475198"/>
              <a:gd name="connsiteY0" fmla="*/ 2786942 h 2786942"/>
              <a:gd name="connsiteX1" fmla="*/ 238588 w 2475198"/>
              <a:gd name="connsiteY1" fmla="*/ 1566809 h 2786942"/>
              <a:gd name="connsiteX2" fmla="*/ 446314 w 2475198"/>
              <a:gd name="connsiteY2" fmla="*/ 857904 h 2786942"/>
              <a:gd name="connsiteX3" fmla="*/ 636234 w 2475198"/>
              <a:gd name="connsiteY3" fmla="*/ 401018 h 2786942"/>
              <a:gd name="connsiteX4" fmla="*/ 921508 w 2475198"/>
              <a:gd name="connsiteY4" fmla="*/ 50095 h 2786942"/>
              <a:gd name="connsiteX5" fmla="*/ 1458685 w 2475198"/>
              <a:gd name="connsiteY5" fmla="*/ 74132 h 2786942"/>
              <a:gd name="connsiteX6" fmla="*/ 1894114 w 2475198"/>
              <a:gd name="connsiteY6" fmla="*/ 716390 h 2786942"/>
              <a:gd name="connsiteX7" fmla="*/ 2232516 w 2475198"/>
              <a:gd name="connsiteY7" fmla="*/ 1686513 h 2786942"/>
              <a:gd name="connsiteX8" fmla="*/ 2460171 w 2475198"/>
              <a:gd name="connsiteY8" fmla="*/ 2708475 h 2786942"/>
              <a:gd name="connsiteX9" fmla="*/ 2455465 w 2475198"/>
              <a:gd name="connsiteY9" fmla="*/ 2687763 h 2786942"/>
              <a:gd name="connsiteX0" fmla="*/ 0 w 2475198"/>
              <a:gd name="connsiteY0" fmla="*/ 2769686 h 2769686"/>
              <a:gd name="connsiteX1" fmla="*/ 238588 w 2475198"/>
              <a:gd name="connsiteY1" fmla="*/ 1549553 h 2769686"/>
              <a:gd name="connsiteX2" fmla="*/ 446314 w 2475198"/>
              <a:gd name="connsiteY2" fmla="*/ 840648 h 2769686"/>
              <a:gd name="connsiteX3" fmla="*/ 636234 w 2475198"/>
              <a:gd name="connsiteY3" fmla="*/ 383762 h 2769686"/>
              <a:gd name="connsiteX4" fmla="*/ 921508 w 2475198"/>
              <a:gd name="connsiteY4" fmla="*/ 32839 h 2769686"/>
              <a:gd name="connsiteX5" fmla="*/ 1458685 w 2475198"/>
              <a:gd name="connsiteY5" fmla="*/ 90505 h 2769686"/>
              <a:gd name="connsiteX6" fmla="*/ 1894114 w 2475198"/>
              <a:gd name="connsiteY6" fmla="*/ 699134 h 2769686"/>
              <a:gd name="connsiteX7" fmla="*/ 2232516 w 2475198"/>
              <a:gd name="connsiteY7" fmla="*/ 1669257 h 2769686"/>
              <a:gd name="connsiteX8" fmla="*/ 2460171 w 2475198"/>
              <a:gd name="connsiteY8" fmla="*/ 2691219 h 2769686"/>
              <a:gd name="connsiteX9" fmla="*/ 2455465 w 2475198"/>
              <a:gd name="connsiteY9" fmla="*/ 2670507 h 2769686"/>
              <a:gd name="connsiteX0" fmla="*/ 0 w 2475198"/>
              <a:gd name="connsiteY0" fmla="*/ 2774918 h 2774918"/>
              <a:gd name="connsiteX1" fmla="*/ 238588 w 2475198"/>
              <a:gd name="connsiteY1" fmla="*/ 1554785 h 2774918"/>
              <a:gd name="connsiteX2" fmla="*/ 446314 w 2475198"/>
              <a:gd name="connsiteY2" fmla="*/ 845880 h 2774918"/>
              <a:gd name="connsiteX3" fmla="*/ 636234 w 2475198"/>
              <a:gd name="connsiteY3" fmla="*/ 388994 h 2774918"/>
              <a:gd name="connsiteX4" fmla="*/ 921508 w 2475198"/>
              <a:gd name="connsiteY4" fmla="*/ 38071 h 2774918"/>
              <a:gd name="connsiteX5" fmla="*/ 1438803 w 2475198"/>
              <a:gd name="connsiteY5" fmla="*/ 84528 h 2774918"/>
              <a:gd name="connsiteX6" fmla="*/ 1894114 w 2475198"/>
              <a:gd name="connsiteY6" fmla="*/ 704366 h 2774918"/>
              <a:gd name="connsiteX7" fmla="*/ 2232516 w 2475198"/>
              <a:gd name="connsiteY7" fmla="*/ 1674489 h 2774918"/>
              <a:gd name="connsiteX8" fmla="*/ 2460171 w 2475198"/>
              <a:gd name="connsiteY8" fmla="*/ 2696451 h 2774918"/>
              <a:gd name="connsiteX9" fmla="*/ 2455465 w 2475198"/>
              <a:gd name="connsiteY9" fmla="*/ 2675739 h 2774918"/>
              <a:gd name="connsiteX0" fmla="*/ 0 w 2475198"/>
              <a:gd name="connsiteY0" fmla="*/ 2768072 h 2768072"/>
              <a:gd name="connsiteX1" fmla="*/ 238588 w 2475198"/>
              <a:gd name="connsiteY1" fmla="*/ 1547939 h 2768072"/>
              <a:gd name="connsiteX2" fmla="*/ 446314 w 2475198"/>
              <a:gd name="connsiteY2" fmla="*/ 839034 h 2768072"/>
              <a:gd name="connsiteX3" fmla="*/ 636234 w 2475198"/>
              <a:gd name="connsiteY3" fmla="*/ 382148 h 2768072"/>
              <a:gd name="connsiteX4" fmla="*/ 941390 w 2475198"/>
              <a:gd name="connsiteY4" fmla="*/ 42435 h 2768072"/>
              <a:gd name="connsiteX5" fmla="*/ 1438803 w 2475198"/>
              <a:gd name="connsiteY5" fmla="*/ 77682 h 2768072"/>
              <a:gd name="connsiteX6" fmla="*/ 1894114 w 2475198"/>
              <a:gd name="connsiteY6" fmla="*/ 697520 h 2768072"/>
              <a:gd name="connsiteX7" fmla="*/ 2232516 w 2475198"/>
              <a:gd name="connsiteY7" fmla="*/ 1667643 h 2768072"/>
              <a:gd name="connsiteX8" fmla="*/ 2460171 w 2475198"/>
              <a:gd name="connsiteY8" fmla="*/ 2689605 h 2768072"/>
              <a:gd name="connsiteX9" fmla="*/ 2455465 w 2475198"/>
              <a:gd name="connsiteY9" fmla="*/ 2668893 h 2768072"/>
              <a:gd name="connsiteX0" fmla="*/ 0 w 2475198"/>
              <a:gd name="connsiteY0" fmla="*/ 2768072 h 2768072"/>
              <a:gd name="connsiteX1" fmla="*/ 238588 w 2475198"/>
              <a:gd name="connsiteY1" fmla="*/ 1547939 h 2768072"/>
              <a:gd name="connsiteX2" fmla="*/ 456255 w 2475198"/>
              <a:gd name="connsiteY2" fmla="*/ 782986 h 2768072"/>
              <a:gd name="connsiteX3" fmla="*/ 636234 w 2475198"/>
              <a:gd name="connsiteY3" fmla="*/ 382148 h 2768072"/>
              <a:gd name="connsiteX4" fmla="*/ 941390 w 2475198"/>
              <a:gd name="connsiteY4" fmla="*/ 42435 h 2768072"/>
              <a:gd name="connsiteX5" fmla="*/ 1438803 w 2475198"/>
              <a:gd name="connsiteY5" fmla="*/ 77682 h 2768072"/>
              <a:gd name="connsiteX6" fmla="*/ 1894114 w 2475198"/>
              <a:gd name="connsiteY6" fmla="*/ 697520 h 2768072"/>
              <a:gd name="connsiteX7" fmla="*/ 2232516 w 2475198"/>
              <a:gd name="connsiteY7" fmla="*/ 1667643 h 2768072"/>
              <a:gd name="connsiteX8" fmla="*/ 2460171 w 2475198"/>
              <a:gd name="connsiteY8" fmla="*/ 2689605 h 2768072"/>
              <a:gd name="connsiteX9" fmla="*/ 2455465 w 2475198"/>
              <a:gd name="connsiteY9" fmla="*/ 2668893 h 2768072"/>
              <a:gd name="connsiteX0" fmla="*/ 0 w 2475198"/>
              <a:gd name="connsiteY0" fmla="*/ 2763783 h 2763783"/>
              <a:gd name="connsiteX1" fmla="*/ 238588 w 2475198"/>
              <a:gd name="connsiteY1" fmla="*/ 1543650 h 2763783"/>
              <a:gd name="connsiteX2" fmla="*/ 456255 w 2475198"/>
              <a:gd name="connsiteY2" fmla="*/ 778697 h 2763783"/>
              <a:gd name="connsiteX3" fmla="*/ 685941 w 2475198"/>
              <a:gd name="connsiteY3" fmla="*/ 310602 h 2763783"/>
              <a:gd name="connsiteX4" fmla="*/ 941390 w 2475198"/>
              <a:gd name="connsiteY4" fmla="*/ 38146 h 2763783"/>
              <a:gd name="connsiteX5" fmla="*/ 1438803 w 2475198"/>
              <a:gd name="connsiteY5" fmla="*/ 73393 h 2763783"/>
              <a:gd name="connsiteX6" fmla="*/ 1894114 w 2475198"/>
              <a:gd name="connsiteY6" fmla="*/ 693231 h 2763783"/>
              <a:gd name="connsiteX7" fmla="*/ 2232516 w 2475198"/>
              <a:gd name="connsiteY7" fmla="*/ 1663354 h 2763783"/>
              <a:gd name="connsiteX8" fmla="*/ 2460171 w 2475198"/>
              <a:gd name="connsiteY8" fmla="*/ 2685316 h 2763783"/>
              <a:gd name="connsiteX9" fmla="*/ 2455465 w 2475198"/>
              <a:gd name="connsiteY9" fmla="*/ 2664604 h 2763783"/>
              <a:gd name="connsiteX0" fmla="*/ 0 w 2475198"/>
              <a:gd name="connsiteY0" fmla="*/ 2752168 h 2752168"/>
              <a:gd name="connsiteX1" fmla="*/ 238588 w 2475198"/>
              <a:gd name="connsiteY1" fmla="*/ 1532035 h 2752168"/>
              <a:gd name="connsiteX2" fmla="*/ 456255 w 2475198"/>
              <a:gd name="connsiteY2" fmla="*/ 767082 h 2752168"/>
              <a:gd name="connsiteX3" fmla="*/ 685941 w 2475198"/>
              <a:gd name="connsiteY3" fmla="*/ 298987 h 2752168"/>
              <a:gd name="connsiteX4" fmla="*/ 871802 w 2475198"/>
              <a:gd name="connsiteY4" fmla="*/ 48950 h 2752168"/>
              <a:gd name="connsiteX5" fmla="*/ 1438803 w 2475198"/>
              <a:gd name="connsiteY5" fmla="*/ 61778 h 2752168"/>
              <a:gd name="connsiteX6" fmla="*/ 1894114 w 2475198"/>
              <a:gd name="connsiteY6" fmla="*/ 681616 h 2752168"/>
              <a:gd name="connsiteX7" fmla="*/ 2232516 w 2475198"/>
              <a:gd name="connsiteY7" fmla="*/ 1651739 h 2752168"/>
              <a:gd name="connsiteX8" fmla="*/ 2460171 w 2475198"/>
              <a:gd name="connsiteY8" fmla="*/ 2673701 h 2752168"/>
              <a:gd name="connsiteX9" fmla="*/ 2455465 w 2475198"/>
              <a:gd name="connsiteY9" fmla="*/ 2652989 h 2752168"/>
              <a:gd name="connsiteX0" fmla="*/ 0 w 2475198"/>
              <a:gd name="connsiteY0" fmla="*/ 2777510 h 2777510"/>
              <a:gd name="connsiteX1" fmla="*/ 238588 w 2475198"/>
              <a:gd name="connsiteY1" fmla="*/ 1557377 h 2777510"/>
              <a:gd name="connsiteX2" fmla="*/ 456255 w 2475198"/>
              <a:gd name="connsiteY2" fmla="*/ 792424 h 2777510"/>
              <a:gd name="connsiteX3" fmla="*/ 685941 w 2475198"/>
              <a:gd name="connsiteY3" fmla="*/ 324329 h 2777510"/>
              <a:gd name="connsiteX4" fmla="*/ 1001038 w 2475198"/>
              <a:gd name="connsiteY4" fmla="*/ 29455 h 2777510"/>
              <a:gd name="connsiteX5" fmla="*/ 1438803 w 2475198"/>
              <a:gd name="connsiteY5" fmla="*/ 87120 h 2777510"/>
              <a:gd name="connsiteX6" fmla="*/ 1894114 w 2475198"/>
              <a:gd name="connsiteY6" fmla="*/ 706958 h 2777510"/>
              <a:gd name="connsiteX7" fmla="*/ 2232516 w 2475198"/>
              <a:gd name="connsiteY7" fmla="*/ 1677081 h 2777510"/>
              <a:gd name="connsiteX8" fmla="*/ 2460171 w 2475198"/>
              <a:gd name="connsiteY8" fmla="*/ 2699043 h 2777510"/>
              <a:gd name="connsiteX9" fmla="*/ 2455465 w 2475198"/>
              <a:gd name="connsiteY9" fmla="*/ 2678331 h 27775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5198" h="2777510">
                <a:moveTo>
                  <a:pt x="0" y="2777510"/>
                </a:moveTo>
                <a:cubicBezTo>
                  <a:pt x="38108" y="2598442"/>
                  <a:pt x="164202" y="1878883"/>
                  <a:pt x="238588" y="1557377"/>
                </a:cubicBezTo>
                <a:cubicBezTo>
                  <a:pt x="312974" y="1235871"/>
                  <a:pt x="381696" y="997932"/>
                  <a:pt x="456255" y="792424"/>
                </a:cubicBezTo>
                <a:cubicBezTo>
                  <a:pt x="530814" y="586916"/>
                  <a:pt x="613370" y="445886"/>
                  <a:pt x="685941" y="324329"/>
                </a:cubicBezTo>
                <a:cubicBezTo>
                  <a:pt x="758512" y="202772"/>
                  <a:pt x="875561" y="68990"/>
                  <a:pt x="1001038" y="29455"/>
                </a:cubicBezTo>
                <a:cubicBezTo>
                  <a:pt x="1126515" y="-10080"/>
                  <a:pt x="1289957" y="-25797"/>
                  <a:pt x="1438803" y="87120"/>
                </a:cubicBezTo>
                <a:cubicBezTo>
                  <a:pt x="1587649" y="200037"/>
                  <a:pt x="1761828" y="441964"/>
                  <a:pt x="1894114" y="706958"/>
                </a:cubicBezTo>
                <a:cubicBezTo>
                  <a:pt x="2026400" y="971952"/>
                  <a:pt x="2138173" y="1345067"/>
                  <a:pt x="2232516" y="1677081"/>
                </a:cubicBezTo>
                <a:cubicBezTo>
                  <a:pt x="2326859" y="2009095"/>
                  <a:pt x="2423013" y="2532168"/>
                  <a:pt x="2460171" y="2699043"/>
                </a:cubicBezTo>
                <a:cubicBezTo>
                  <a:pt x="2497329" y="2865918"/>
                  <a:pt x="2453651" y="2676517"/>
                  <a:pt x="2455465" y="2678331"/>
                </a:cubicBezTo>
              </a:path>
            </a:pathLst>
          </a:cu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6409451" y="3043887"/>
            <a:ext cx="79194" cy="2703303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5133456" y="3049916"/>
            <a:ext cx="1296144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668999" y="2859221"/>
            <a:ext cx="565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    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319368" y="5726821"/>
            <a:ext cx="3000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4838947" y="2366972"/>
            <a:ext cx="3752384" cy="3729181"/>
            <a:chOff x="5017720" y="188640"/>
            <a:chExt cx="3752384" cy="3729181"/>
          </a:xfrm>
        </p:grpSpPr>
        <p:cxnSp>
          <p:nvCxnSpPr>
            <p:cNvPr id="9" name="Прямая со стрелкой 8"/>
            <p:cNvCxnSpPr/>
            <p:nvPr/>
          </p:nvCxnSpPr>
          <p:spPr>
            <a:xfrm>
              <a:off x="5292080" y="3573016"/>
              <a:ext cx="3456384" cy="0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 стрелкой 10"/>
            <p:cNvCxnSpPr/>
            <p:nvPr/>
          </p:nvCxnSpPr>
          <p:spPr>
            <a:xfrm flipV="1">
              <a:off x="5292080" y="260648"/>
              <a:ext cx="0" cy="3312368"/>
            </a:xfrm>
            <a:prstGeom prst="straightConnector1">
              <a:avLst/>
            </a:prstGeom>
            <a:ln w="190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Прямоугольник 18"/>
            <p:cNvSpPr/>
            <p:nvPr/>
          </p:nvSpPr>
          <p:spPr>
            <a:xfrm>
              <a:off x="8232777" y="3051549"/>
              <a:ext cx="537327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t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</a:t>
              </a:r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361452" y="188640"/>
              <a:ext cx="572593" cy="369332"/>
            </a:xfrm>
            <a:prstGeom prst="rect">
              <a:avLst/>
            </a:prstGeom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х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, м</a:t>
              </a:r>
              <a:endParaRPr lang="ru-RU" b="1" dirty="0">
                <a:solidFill>
                  <a:srgbClr val="002060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017720" y="3548489"/>
              <a:ext cx="395330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b="1" dirty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r>
                <a:rPr lang="ru-RU" b="1" dirty="0" smtClean="0">
                  <a:solidFill>
                    <a:srgbClr val="00206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endPara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41406" y="603544"/>
            <a:ext cx="404129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тела задано  уравнением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9836" y="1030007"/>
            <a:ext cx="7992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Через какое  время  и  на  какое максимальное  расстояние  удалится  тело  от  начального  положения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Построить  график Х(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 flipH="1">
            <a:off x="506402" y="5037184"/>
            <a:ext cx="69117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V="1">
            <a:off x="519538" y="2269982"/>
            <a:ext cx="0" cy="276720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06402" y="2269982"/>
            <a:ext cx="639674" cy="0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1224482" y="1943672"/>
                <a:ext cx="2690660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36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х</a:t>
                </a:r>
                <a:r>
                  <a:rPr lang="ru-RU" sz="2800" b="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2800" b="0">
                        <a:latin typeface="Cambria Math"/>
                      </a:rPr>
                      <m:t>=</m:t>
                    </m:r>
                    <m:r>
                      <a:rPr lang="ru-RU" sz="2800" b="0" i="1">
                        <a:latin typeface="Cambria Math"/>
                      </a:rPr>
                      <m:t>24</m:t>
                    </m:r>
                    <m:r>
                      <a:rPr lang="ru-RU" sz="2800" b="0" i="1">
                        <a:latin typeface="Cambria Math"/>
                      </a:rPr>
                      <m:t>𝑡</m:t>
                    </m:r>
                    <m:r>
                      <a:rPr lang="ru-RU" sz="2800" b="0">
                        <a:latin typeface="Cambria Math"/>
                      </a:rPr>
                      <m:t>−</m:t>
                    </m:r>
                    <m:r>
                      <a:rPr lang="ru-RU" sz="2800" b="0" i="1">
                        <a:latin typeface="Cambria Math"/>
                      </a:rPr>
                      <m:t>4</m:t>
                    </m:r>
                    <m:sSup>
                      <m:sSupPr>
                        <m:ctrlPr>
                          <a:rPr lang="ru-RU" sz="2800" i="1">
                            <a:latin typeface="Cambria Math"/>
                          </a:rPr>
                        </m:ctrlPr>
                      </m:sSupPr>
                      <m:e>
                        <m:r>
                          <a:rPr lang="ru-RU" sz="2800" b="0" i="1">
                            <a:latin typeface="Cambria Math"/>
                          </a:rPr>
                          <m:t>𝑡</m:t>
                        </m:r>
                      </m:e>
                      <m:sup>
                        <m:r>
                          <a:rPr lang="ru-RU" sz="2800" b="0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ru-RU" sz="28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482" y="1943672"/>
                <a:ext cx="2690660" cy="646331"/>
              </a:xfrm>
              <a:prstGeom prst="rect">
                <a:avLst/>
              </a:prstGeom>
              <a:blipFill rotWithShape="1">
                <a:blip r:embed="rId8"/>
                <a:stretch>
                  <a:fillRect l="-7029" t="-15094" b="-33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051720" y="2725419"/>
            <a:ext cx="1604086" cy="757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565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000"/>
                            </p:stCondLst>
                            <p:childTnLst>
                              <p:par>
                                <p:cTn id="8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2" grpId="0" animBg="1"/>
      <p:bldP spid="18" grpId="0"/>
      <p:bldP spid="23" grpId="0"/>
      <p:bldP spid="29" grpId="0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s://cdn.fishki.net/upload/post/2016/10/08/2099337/tn/tumblr-msv61wmckd1qzwgyso1-1280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764704"/>
            <a:ext cx="2267744" cy="332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43300" y="722067"/>
            <a:ext cx="561662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Пахом покупал землю </a:t>
            </a:r>
            <a:r>
              <a:rPr lang="ru-RU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башкир.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цена, какая будет? — говорит Пахом. — Цена у нас одна: 1000 руб. за день. Не понял Пахом. — Какая же это мера — день? Сколько в ней десятин будет? — Мы этого, — говорит, — не умеем считать. А мы за день продаем; сколько обойдешь в день, то и твое, а цена дню 1000 рублей...Какой хочешь круг забирай, только до захода солнца приходи к тому месту, с какого взялся. Что обойдешь, все твое.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09831" y="3307390"/>
            <a:ext cx="58808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 какому оптимальному  маршруту  нужно  было    двигаться </a:t>
            </a:r>
            <a:r>
              <a:rPr lang="ru-RU" b="1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Пахому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получить большую площадь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прямоугольного участка земли,  пройдя  при  этом  меньшее  расстояние? 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52735"/>
            <a:ext cx="40412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Много ли человеку земли нужно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7504" y="4617519"/>
            <a:ext cx="903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 прямоугольник  при заданном периметре имеет максимальную площадь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64602" y="5266701"/>
            <a:ext cx="1902539" cy="107979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82025" y="5089034"/>
            <a:ext cx="1512168" cy="1435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651613" y="5401749"/>
            <a:ext cx="2395584" cy="6183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447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7" grpId="0"/>
      <p:bldP spid="5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1298</Words>
  <Application>Microsoft Office PowerPoint</Application>
  <PresentationFormat>Экран (4:3)</PresentationFormat>
  <Paragraphs>229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.юббйвббьиирторороср</dc:creator>
  <cp:lastModifiedBy>Georgiy</cp:lastModifiedBy>
  <cp:revision>42</cp:revision>
  <dcterms:created xsi:type="dcterms:W3CDTF">2025-11-09T18:30:22Z</dcterms:created>
  <dcterms:modified xsi:type="dcterms:W3CDTF">2025-11-18T13:15:37Z</dcterms:modified>
</cp:coreProperties>
</file>