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3" r:id="rId1"/>
    <p:sldMasterId id="2147483664" r:id="rId2"/>
    <p:sldMasterId id="2147483675" r:id="rId3"/>
    <p:sldMasterId id="2147483697" r:id="rId4"/>
    <p:sldMasterId id="2147483719" r:id="rId5"/>
  </p:sldMasterIdLst>
  <p:notesMasterIdLst>
    <p:notesMasterId r:id="rId38"/>
  </p:notesMasterIdLst>
  <p:sldIdLst>
    <p:sldId id="367" r:id="rId6"/>
    <p:sldId id="396" r:id="rId7"/>
    <p:sldId id="412" r:id="rId8"/>
    <p:sldId id="413" r:id="rId9"/>
    <p:sldId id="414" r:id="rId10"/>
    <p:sldId id="415" r:id="rId11"/>
    <p:sldId id="416" r:id="rId12"/>
    <p:sldId id="417" r:id="rId13"/>
    <p:sldId id="392" r:id="rId14"/>
    <p:sldId id="393" r:id="rId15"/>
    <p:sldId id="390" r:id="rId16"/>
    <p:sldId id="389" r:id="rId17"/>
    <p:sldId id="394" r:id="rId18"/>
    <p:sldId id="395" r:id="rId19"/>
    <p:sldId id="398" r:id="rId20"/>
    <p:sldId id="418" r:id="rId21"/>
    <p:sldId id="399" r:id="rId22"/>
    <p:sldId id="401" r:id="rId23"/>
    <p:sldId id="391" r:id="rId24"/>
    <p:sldId id="378" r:id="rId25"/>
    <p:sldId id="380" r:id="rId26"/>
    <p:sldId id="382" r:id="rId27"/>
    <p:sldId id="403" r:id="rId28"/>
    <p:sldId id="404" r:id="rId29"/>
    <p:sldId id="405" r:id="rId30"/>
    <p:sldId id="406" r:id="rId31"/>
    <p:sldId id="407" r:id="rId32"/>
    <p:sldId id="408" r:id="rId33"/>
    <p:sldId id="409" r:id="rId34"/>
    <p:sldId id="410" r:id="rId35"/>
    <p:sldId id="411" r:id="rId36"/>
    <p:sldId id="368" r:id="rId3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8D6EE"/>
    <a:srgbClr val="B3C6E7"/>
    <a:srgbClr val="1E4E79"/>
    <a:srgbClr val="E0332B"/>
    <a:srgbClr val="E9621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6257" autoAdjust="0"/>
  </p:normalViewPr>
  <p:slideViewPr>
    <p:cSldViewPr snapToGrid="0">
      <p:cViewPr varScale="1">
        <p:scale>
          <a:sx n="112" d="100"/>
          <a:sy n="112" d="100"/>
        </p:scale>
        <p:origin x="-474" y="-78"/>
      </p:cViewPr>
      <p:guideLst>
        <p:guide orient="horz" pos="2160"/>
        <p:guide pos="384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067710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3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544339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lang="ru-RU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5455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21403C9E-EC40-4F74-80A0-09FC9C6E4003}" type="slidenum">
              <a:rPr kumimoji="0" lang="ru-RU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17</a:t>
            </a:fld>
            <a:endParaRPr kumimoji="0" lang="ru-RU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4686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4" name="Google Shape;64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32010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oogle Shape;24;p2"/>
          <p:cNvGrpSpPr/>
          <p:nvPr/>
        </p:nvGrpSpPr>
        <p:grpSpPr>
          <a:xfrm>
            <a:off x="2005357" y="6497999"/>
            <a:ext cx="10186640" cy="360000"/>
            <a:chOff x="2005357" y="6497999"/>
            <a:chExt cx="10186640" cy="360000"/>
          </a:xfrm>
        </p:grpSpPr>
        <p:sp>
          <p:nvSpPr>
            <p:cNvPr id="25" name="Google Shape;25;p2"/>
            <p:cNvSpPr/>
            <p:nvPr/>
          </p:nvSpPr>
          <p:spPr>
            <a:xfrm rot="10800000">
              <a:off x="2158056" y="6497999"/>
              <a:ext cx="10033941" cy="360000"/>
            </a:xfrm>
            <a:prstGeom prst="flowChartProcess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 rot="10800000">
              <a:off x="2005357" y="6497999"/>
              <a:ext cx="152700" cy="360000"/>
            </a:xfrm>
            <a:prstGeom prst="rtTriangle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" name="Google Shape;27;p2"/>
          <p:cNvGrpSpPr/>
          <p:nvPr/>
        </p:nvGrpSpPr>
        <p:grpSpPr>
          <a:xfrm>
            <a:off x="1" y="6497999"/>
            <a:ext cx="1953120" cy="360001"/>
            <a:chOff x="1" y="6497999"/>
            <a:chExt cx="1953120" cy="360001"/>
          </a:xfrm>
        </p:grpSpPr>
        <p:sp>
          <p:nvSpPr>
            <p:cNvPr id="28" name="Google Shape;28;p2"/>
            <p:cNvSpPr/>
            <p:nvPr/>
          </p:nvSpPr>
          <p:spPr>
            <a:xfrm>
              <a:off x="1" y="6498000"/>
              <a:ext cx="1800419" cy="360000"/>
            </a:xfrm>
            <a:prstGeom prst="flowChartProcess">
              <a:avLst/>
            </a:prstGeom>
            <a:solidFill>
              <a:srgbClr val="B3C6E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800421" y="6497999"/>
              <a:ext cx="152700" cy="360000"/>
            </a:xfrm>
            <a:prstGeom prst="rtTriangle">
              <a:avLst/>
            </a:prstGeom>
            <a:solidFill>
              <a:srgbClr val="B3C6E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" name="Google Shape;30;p2"/>
          <p:cNvSpPr txBox="1">
            <a:spLocks noGrp="1"/>
          </p:cNvSpPr>
          <p:nvPr>
            <p:ph type="ctrTitle"/>
          </p:nvPr>
        </p:nvSpPr>
        <p:spPr>
          <a:xfrm>
            <a:off x="1524000" y="2241471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"/>
          <p:cNvSpPr txBox="1">
            <a:spLocks noGrp="1"/>
          </p:cNvSpPr>
          <p:nvPr>
            <p:ph type="subTitle" idx="1"/>
          </p:nvPr>
        </p:nvSpPr>
        <p:spPr>
          <a:xfrm>
            <a:off x="1524000" y="4721146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2" name="Google Shape;32;p2"/>
          <p:cNvSpPr txBox="1">
            <a:spLocks noGrp="1"/>
          </p:cNvSpPr>
          <p:nvPr>
            <p:ph type="sldNum" idx="12"/>
          </p:nvPr>
        </p:nvSpPr>
        <p:spPr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grpSp>
        <p:nvGrpSpPr>
          <p:cNvPr id="33" name="Google Shape;33;p2"/>
          <p:cNvGrpSpPr/>
          <p:nvPr/>
        </p:nvGrpSpPr>
        <p:grpSpPr>
          <a:xfrm>
            <a:off x="0" y="0"/>
            <a:ext cx="8797400" cy="2175080"/>
            <a:chOff x="0" y="4682920"/>
            <a:chExt cx="8797400" cy="2175080"/>
          </a:xfrm>
        </p:grpSpPr>
        <p:sp>
          <p:nvSpPr>
            <p:cNvPr id="34" name="Google Shape;34;p2"/>
            <p:cNvSpPr/>
            <p:nvPr/>
          </p:nvSpPr>
          <p:spPr>
            <a:xfrm>
              <a:off x="0" y="4682920"/>
              <a:ext cx="7874000" cy="2175080"/>
            </a:xfrm>
            <a:prstGeom prst="flowChartProcess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7874000" y="4682920"/>
              <a:ext cx="923400" cy="2175000"/>
            </a:xfrm>
            <a:prstGeom prst="rtTriangle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6" name="Google Shape;36;p2" descr="http://distant.kriro.ru/pluginfile.php/1/theme_klass/logo/1488473550/full_logo_moodle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1800" y="387452"/>
            <a:ext cx="7153275" cy="14001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" name="Google Shape;37;p2"/>
          <p:cNvGrpSpPr/>
          <p:nvPr/>
        </p:nvGrpSpPr>
        <p:grpSpPr>
          <a:xfrm>
            <a:off x="8048062" y="1"/>
            <a:ext cx="4143936" cy="2175080"/>
            <a:chOff x="8048062" y="4682921"/>
            <a:chExt cx="4143936" cy="2175080"/>
          </a:xfrm>
        </p:grpSpPr>
        <p:sp>
          <p:nvSpPr>
            <p:cNvPr id="38" name="Google Shape;38;p2"/>
            <p:cNvSpPr/>
            <p:nvPr/>
          </p:nvSpPr>
          <p:spPr>
            <a:xfrm rot="10800000">
              <a:off x="8971461" y="4682921"/>
              <a:ext cx="3220537" cy="2175080"/>
            </a:xfrm>
            <a:prstGeom prst="flowChartProcess">
              <a:avLst/>
            </a:prstGeom>
            <a:solidFill>
              <a:srgbClr val="B3C6E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 rot="10800000">
              <a:off x="8048062" y="4683001"/>
              <a:ext cx="923400" cy="2175000"/>
            </a:xfrm>
            <a:prstGeom prst="rtTriangle">
              <a:avLst/>
            </a:prstGeom>
            <a:solidFill>
              <a:srgbClr val="B3C6E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0" name="Google Shape;4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027" y="387451"/>
            <a:ext cx="1400202" cy="1400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3"/>
          <p:cNvSpPr txBox="1">
            <a:spLocks noGrp="1"/>
          </p:cNvSpPr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body" idx="1"/>
          </p:nvPr>
        </p:nvSpPr>
        <p:spPr>
          <a:xfrm rot="5400000">
            <a:off x="2359800" y="-35701"/>
            <a:ext cx="46911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13"/>
          <p:cNvSpPr txBox="1">
            <a:spLocks noGrp="1"/>
          </p:cNvSpPr>
          <p:nvPr>
            <p:ph type="dt" idx="10"/>
          </p:nvPr>
        </p:nvSpPr>
        <p:spPr>
          <a:xfrm>
            <a:off x="431800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3"/>
          <p:cNvSpPr txBox="1">
            <a:spLocks noGrp="1"/>
          </p:cNvSpPr>
          <p:nvPr>
            <p:ph type="ftr" idx="11"/>
          </p:nvPr>
        </p:nvSpPr>
        <p:spPr>
          <a:xfrm>
            <a:off x="3454400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3"/>
          <p:cNvSpPr txBox="1">
            <a:spLocks noGrp="1"/>
          </p:cNvSpPr>
          <p:nvPr>
            <p:ph type="sldNum" idx="12"/>
          </p:nvPr>
        </p:nvSpPr>
        <p:spPr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олько заголовок 1">
  <p:cSld name="Только заголовок">
    <p:bg>
      <p:bgPr>
        <a:solidFill>
          <a:schemeClr val="lt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4"/>
          <p:cNvSpPr/>
          <p:nvPr/>
        </p:nvSpPr>
        <p:spPr>
          <a:xfrm>
            <a:off x="2158110" y="6498004"/>
            <a:ext cx="10034270" cy="360045"/>
          </a:xfrm>
          <a:custGeom>
            <a:avLst/>
            <a:gdLst/>
            <a:ahLst/>
            <a:cxnLst/>
            <a:rect l="l" t="t" r="r" b="b"/>
            <a:pathLst>
              <a:path w="10034270" h="360045" extrusionOk="0">
                <a:moveTo>
                  <a:pt x="0" y="359994"/>
                </a:moveTo>
                <a:lnTo>
                  <a:pt x="10033889" y="359994"/>
                </a:lnTo>
                <a:lnTo>
                  <a:pt x="10033889" y="0"/>
                </a:lnTo>
                <a:lnTo>
                  <a:pt x="0" y="0"/>
                </a:lnTo>
                <a:lnTo>
                  <a:pt x="0" y="359994"/>
                </a:lnTo>
                <a:close/>
              </a:path>
            </a:pathLst>
          </a:custGeom>
          <a:solidFill>
            <a:srgbClr val="1F4E7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4"/>
          <p:cNvSpPr/>
          <p:nvPr/>
        </p:nvSpPr>
        <p:spPr>
          <a:xfrm>
            <a:off x="2005202" y="6497993"/>
            <a:ext cx="153035" cy="360045"/>
          </a:xfrm>
          <a:custGeom>
            <a:avLst/>
            <a:gdLst/>
            <a:ahLst/>
            <a:cxnLst/>
            <a:rect l="l" t="t" r="r" b="b"/>
            <a:pathLst>
              <a:path w="153035" h="360045" extrusionOk="0">
                <a:moveTo>
                  <a:pt x="152908" y="0"/>
                </a:moveTo>
                <a:lnTo>
                  <a:pt x="0" y="0"/>
                </a:lnTo>
                <a:lnTo>
                  <a:pt x="152908" y="360005"/>
                </a:lnTo>
                <a:lnTo>
                  <a:pt x="152908" y="0"/>
                </a:lnTo>
                <a:close/>
              </a:path>
            </a:pathLst>
          </a:custGeom>
          <a:solidFill>
            <a:srgbClr val="1F4E7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4"/>
          <p:cNvSpPr/>
          <p:nvPr/>
        </p:nvSpPr>
        <p:spPr>
          <a:xfrm>
            <a:off x="0" y="6498005"/>
            <a:ext cx="1800860" cy="360045"/>
          </a:xfrm>
          <a:custGeom>
            <a:avLst/>
            <a:gdLst/>
            <a:ahLst/>
            <a:cxnLst/>
            <a:rect l="l" t="t" r="r" b="b"/>
            <a:pathLst>
              <a:path w="1800860" h="360045" extrusionOk="0">
                <a:moveTo>
                  <a:pt x="0" y="359994"/>
                </a:moveTo>
                <a:lnTo>
                  <a:pt x="1800479" y="359994"/>
                </a:lnTo>
                <a:lnTo>
                  <a:pt x="1800479" y="0"/>
                </a:lnTo>
                <a:lnTo>
                  <a:pt x="0" y="0"/>
                </a:lnTo>
                <a:lnTo>
                  <a:pt x="0" y="359994"/>
                </a:lnTo>
                <a:close/>
              </a:path>
            </a:pathLst>
          </a:custGeom>
          <a:solidFill>
            <a:srgbClr val="B4C6E7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4"/>
          <p:cNvSpPr/>
          <p:nvPr/>
        </p:nvSpPr>
        <p:spPr>
          <a:xfrm>
            <a:off x="1800479" y="6497993"/>
            <a:ext cx="153035" cy="360045"/>
          </a:xfrm>
          <a:custGeom>
            <a:avLst/>
            <a:gdLst/>
            <a:ahLst/>
            <a:cxnLst/>
            <a:rect l="l" t="t" r="r" b="b"/>
            <a:pathLst>
              <a:path w="153035" h="360045" extrusionOk="0">
                <a:moveTo>
                  <a:pt x="0" y="0"/>
                </a:moveTo>
                <a:lnTo>
                  <a:pt x="0" y="360005"/>
                </a:lnTo>
                <a:lnTo>
                  <a:pt x="152781" y="360005"/>
                </a:lnTo>
                <a:lnTo>
                  <a:pt x="0" y="0"/>
                </a:lnTo>
                <a:close/>
              </a:path>
            </a:pathLst>
          </a:custGeom>
          <a:solidFill>
            <a:srgbClr val="B4C6E7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4"/>
          <p:cNvSpPr/>
          <p:nvPr/>
        </p:nvSpPr>
        <p:spPr>
          <a:xfrm>
            <a:off x="1908682" y="50"/>
            <a:ext cx="10283825" cy="360045"/>
          </a:xfrm>
          <a:custGeom>
            <a:avLst/>
            <a:gdLst/>
            <a:ahLst/>
            <a:cxnLst/>
            <a:rect l="l" t="t" r="r" b="b"/>
            <a:pathLst>
              <a:path w="10283825" h="360045" extrusionOk="0">
                <a:moveTo>
                  <a:pt x="0" y="359994"/>
                </a:moveTo>
                <a:lnTo>
                  <a:pt x="10283317" y="359994"/>
                </a:lnTo>
                <a:lnTo>
                  <a:pt x="10283317" y="0"/>
                </a:lnTo>
                <a:lnTo>
                  <a:pt x="0" y="0"/>
                </a:lnTo>
                <a:lnTo>
                  <a:pt x="0" y="359994"/>
                </a:lnTo>
                <a:close/>
              </a:path>
            </a:pathLst>
          </a:custGeom>
          <a:solidFill>
            <a:srgbClr val="B4C6E7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4"/>
          <p:cNvSpPr/>
          <p:nvPr/>
        </p:nvSpPr>
        <p:spPr>
          <a:xfrm>
            <a:off x="1755901" y="0"/>
            <a:ext cx="153035" cy="360045"/>
          </a:xfrm>
          <a:custGeom>
            <a:avLst/>
            <a:gdLst/>
            <a:ahLst/>
            <a:cxnLst/>
            <a:rect l="l" t="t" r="r" b="b"/>
            <a:pathLst>
              <a:path w="153035" h="360045" extrusionOk="0">
                <a:moveTo>
                  <a:pt x="152781" y="0"/>
                </a:moveTo>
                <a:lnTo>
                  <a:pt x="0" y="0"/>
                </a:lnTo>
                <a:lnTo>
                  <a:pt x="152781" y="360045"/>
                </a:lnTo>
                <a:lnTo>
                  <a:pt x="152781" y="0"/>
                </a:lnTo>
                <a:close/>
              </a:path>
            </a:pathLst>
          </a:custGeom>
          <a:solidFill>
            <a:srgbClr val="B4C6E7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4"/>
          <p:cNvSpPr/>
          <p:nvPr/>
        </p:nvSpPr>
        <p:spPr>
          <a:xfrm>
            <a:off x="0" y="0"/>
            <a:ext cx="1516380" cy="1490345"/>
          </a:xfrm>
          <a:custGeom>
            <a:avLst/>
            <a:gdLst/>
            <a:ahLst/>
            <a:cxnLst/>
            <a:rect l="l" t="t" r="r" b="b"/>
            <a:pathLst>
              <a:path w="1516380" h="1490345" extrusionOk="0">
                <a:moveTo>
                  <a:pt x="0" y="1490090"/>
                </a:moveTo>
                <a:lnTo>
                  <a:pt x="1515999" y="1490090"/>
                </a:lnTo>
                <a:lnTo>
                  <a:pt x="1515999" y="0"/>
                </a:lnTo>
                <a:lnTo>
                  <a:pt x="0" y="0"/>
                </a:lnTo>
                <a:lnTo>
                  <a:pt x="0" y="1490090"/>
                </a:lnTo>
                <a:close/>
              </a:path>
            </a:pathLst>
          </a:custGeom>
          <a:solidFill>
            <a:srgbClr val="1F4E7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4"/>
          <p:cNvSpPr/>
          <p:nvPr/>
        </p:nvSpPr>
        <p:spPr>
          <a:xfrm>
            <a:off x="1515999" y="0"/>
            <a:ext cx="633094" cy="1490345"/>
          </a:xfrm>
          <a:custGeom>
            <a:avLst/>
            <a:gdLst/>
            <a:ahLst/>
            <a:cxnLst/>
            <a:rect l="l" t="t" r="r" b="b"/>
            <a:pathLst>
              <a:path w="633094" h="1490345" extrusionOk="0">
                <a:moveTo>
                  <a:pt x="0" y="0"/>
                </a:moveTo>
                <a:lnTo>
                  <a:pt x="0" y="1490090"/>
                </a:lnTo>
                <a:lnTo>
                  <a:pt x="632587" y="1490090"/>
                </a:lnTo>
                <a:lnTo>
                  <a:pt x="0" y="0"/>
                </a:lnTo>
                <a:close/>
              </a:path>
            </a:pathLst>
          </a:custGeom>
          <a:solidFill>
            <a:srgbClr val="1F4E7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4"/>
          <p:cNvSpPr/>
          <p:nvPr/>
        </p:nvSpPr>
        <p:spPr>
          <a:xfrm>
            <a:off x="80209" y="97917"/>
            <a:ext cx="1355700" cy="12942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4"/>
          <p:cNvSpPr txBox="1">
            <a:spLocks noGrp="1"/>
          </p:cNvSpPr>
          <p:nvPr>
            <p:ph type="title"/>
          </p:nvPr>
        </p:nvSpPr>
        <p:spPr>
          <a:xfrm>
            <a:off x="973962" y="250698"/>
            <a:ext cx="10244100" cy="1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4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4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4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 2">
  <p:cSld name="Пустой слайд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5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5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5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 1">
  <p:cSld name="Титульный слайд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6"/>
          <p:cNvSpPr txBox="1">
            <a:spLocks noGrp="1"/>
          </p:cNvSpPr>
          <p:nvPr>
            <p:ph type="ctrTitle"/>
          </p:nvPr>
        </p:nvSpPr>
        <p:spPr>
          <a:xfrm>
            <a:off x="914400" y="2125980"/>
            <a:ext cx="10363200" cy="14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6"/>
          <p:cNvSpPr txBox="1">
            <a:spLocks noGrp="1"/>
          </p:cNvSpPr>
          <p:nvPr>
            <p:ph type="subTitle" idx="1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spcBef>
                <a:spcPts val="500"/>
              </a:spcBef>
              <a:spcAft>
                <a:spcPts val="0"/>
              </a:spcAft>
              <a:buSzPts val="2400"/>
              <a:buNone/>
              <a:defRPr/>
            </a:lvl2pPr>
            <a:lvl3pPr lvl="2" algn="l" rtl="0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3pPr>
            <a:lvl4pPr lvl="3" algn="l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lvl="4" algn="l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5pPr>
            <a:lvl6pPr lvl="5" algn="l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 algn="l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algn="l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algn="l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6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6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6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Титульный слайд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4" name="Google Shape;24;p2"/>
          <p:cNvGrpSpPr/>
          <p:nvPr/>
        </p:nvGrpSpPr>
        <p:grpSpPr bwMode="auto">
          <a:xfrm>
            <a:off x="2005357" y="6497999"/>
            <a:ext cx="10186640" cy="360000"/>
            <a:chOff x="2005357" y="6497999"/>
            <a:chExt cx="10186640" cy="360000"/>
          </a:xfrm>
        </p:grpSpPr>
        <p:sp>
          <p:nvSpPr>
            <p:cNvPr id="25" name="Google Shape;25;p2"/>
            <p:cNvSpPr/>
            <p:nvPr/>
          </p:nvSpPr>
          <p:spPr bwMode="auto">
            <a:xfrm rot="10800000">
              <a:off x="2158056" y="6497999"/>
              <a:ext cx="10033941" cy="360000"/>
            </a:xfrm>
            <a:prstGeom prst="flowChartProcess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 bwMode="auto">
            <a:xfrm rot="10800000">
              <a:off x="2005357" y="6497999"/>
              <a:ext cx="152699" cy="360000"/>
            </a:xfrm>
            <a:prstGeom prst="rtTriangle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7" name="Google Shape;27;p2"/>
          <p:cNvGrpSpPr/>
          <p:nvPr/>
        </p:nvGrpSpPr>
        <p:grpSpPr bwMode="auto">
          <a:xfrm>
            <a:off x="1" y="6497999"/>
            <a:ext cx="1953120" cy="360001"/>
            <a:chOff x="1" y="6497999"/>
            <a:chExt cx="1953120" cy="360001"/>
          </a:xfrm>
        </p:grpSpPr>
        <p:sp>
          <p:nvSpPr>
            <p:cNvPr id="28" name="Google Shape;28;p2"/>
            <p:cNvSpPr/>
            <p:nvPr/>
          </p:nvSpPr>
          <p:spPr bwMode="auto">
            <a:xfrm>
              <a:off x="1" y="6498000"/>
              <a:ext cx="1800419" cy="360000"/>
            </a:xfrm>
            <a:prstGeom prst="flowChartProcess">
              <a:avLst/>
            </a:prstGeom>
            <a:solidFill>
              <a:srgbClr val="B3C6E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 bwMode="auto">
            <a:xfrm>
              <a:off x="1800421" y="6497999"/>
              <a:ext cx="152699" cy="360000"/>
            </a:xfrm>
            <a:prstGeom prst="rtTriangle">
              <a:avLst/>
            </a:prstGeom>
            <a:solidFill>
              <a:srgbClr val="B3C6E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0" name="Google Shape;30;p2"/>
          <p:cNvSpPr txBox="1">
            <a:spLocks noGrp="1"/>
          </p:cNvSpPr>
          <p:nvPr>
            <p:ph type="ctrTitle"/>
          </p:nvPr>
        </p:nvSpPr>
        <p:spPr bwMode="auto">
          <a:xfrm>
            <a:off x="1524000" y="2241471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1" name="Google Shape;31;p2"/>
          <p:cNvSpPr txBox="1">
            <a:spLocks noGrp="1"/>
          </p:cNvSpPr>
          <p:nvPr>
            <p:ph type="subTitle" idx="1"/>
          </p:nvPr>
        </p:nvSpPr>
        <p:spPr bwMode="auto">
          <a:xfrm>
            <a:off x="1524000" y="4721146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pPr>
              <a:defRPr/>
            </a:pPr>
            <a:endParaRPr/>
          </a:p>
        </p:txBody>
      </p:sp>
      <p:sp>
        <p:nvSpPr>
          <p:cNvPr id="32" name="Google Shape;32;p2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grpSp>
        <p:nvGrpSpPr>
          <p:cNvPr id="33" name="Google Shape;33;p2"/>
          <p:cNvGrpSpPr/>
          <p:nvPr/>
        </p:nvGrpSpPr>
        <p:grpSpPr bwMode="auto">
          <a:xfrm>
            <a:off x="0" y="0"/>
            <a:ext cx="8797400" cy="2175080"/>
            <a:chOff x="0" y="4682920"/>
            <a:chExt cx="8797400" cy="2175080"/>
          </a:xfrm>
        </p:grpSpPr>
        <p:sp>
          <p:nvSpPr>
            <p:cNvPr id="34" name="Google Shape;34;p2"/>
            <p:cNvSpPr/>
            <p:nvPr/>
          </p:nvSpPr>
          <p:spPr bwMode="auto">
            <a:xfrm>
              <a:off x="0" y="4682920"/>
              <a:ext cx="7874000" cy="2175080"/>
            </a:xfrm>
            <a:prstGeom prst="flowChartProcess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 bwMode="auto">
            <a:xfrm>
              <a:off x="7874000" y="4682920"/>
              <a:ext cx="923400" cy="2175000"/>
            </a:xfrm>
            <a:prstGeom prst="rtTriangle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6" name="Google Shape;36;p2" descr="http://distant.kriro.ru/pluginfile.php/1/theme_klass/logo/1488473550/full_logo_moodle.png"/>
          <p:cNvPicPr/>
          <p:nvPr/>
        </p:nvPicPr>
        <p:blipFill>
          <a:blip r:embed="rId2">
            <a:alphaModFix/>
          </a:blip>
          <a:srcRect/>
          <a:stretch/>
        </p:blipFill>
        <p:spPr bwMode="auto">
          <a:xfrm>
            <a:off x="431799" y="387452"/>
            <a:ext cx="7153274" cy="14001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" name="Google Shape;37;p2"/>
          <p:cNvGrpSpPr/>
          <p:nvPr/>
        </p:nvGrpSpPr>
        <p:grpSpPr bwMode="auto">
          <a:xfrm>
            <a:off x="8048062" y="1"/>
            <a:ext cx="4143936" cy="2175080"/>
            <a:chOff x="8048062" y="4682921"/>
            <a:chExt cx="4143936" cy="2175080"/>
          </a:xfrm>
        </p:grpSpPr>
        <p:sp>
          <p:nvSpPr>
            <p:cNvPr id="38" name="Google Shape;38;p2"/>
            <p:cNvSpPr/>
            <p:nvPr/>
          </p:nvSpPr>
          <p:spPr bwMode="auto">
            <a:xfrm rot="10800000">
              <a:off x="8971461" y="4682921"/>
              <a:ext cx="3220537" cy="2175080"/>
            </a:xfrm>
            <a:prstGeom prst="flowChartProcess">
              <a:avLst/>
            </a:prstGeom>
            <a:solidFill>
              <a:srgbClr val="B3C6E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 bwMode="auto">
            <a:xfrm rot="10800000">
              <a:off x="8048062" y="4683001"/>
              <a:ext cx="923400" cy="2175000"/>
            </a:xfrm>
            <a:prstGeom prst="rtTriangle">
              <a:avLst/>
            </a:prstGeom>
            <a:solidFill>
              <a:srgbClr val="B3C6E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40" name="Google Shape;40;p2"/>
          <p:cNvPicPr/>
          <p:nvPr/>
        </p:nvPicPr>
        <p:blipFill>
          <a:blip r:embed="rId3">
            <a:alphaModFix/>
          </a:blip>
          <a:srcRect/>
          <a:stretch/>
        </p:blipFill>
        <p:spPr bwMode="auto">
          <a:xfrm>
            <a:off x="429027" y="387451"/>
            <a:ext cx="1400202" cy="14001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688216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Пустой слайд 1" userDrawn="1">
  <p:cSld name="Пустой слайд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" name="Google Shape;42;p3"/>
          <p:cNvSpPr/>
          <p:nvPr/>
        </p:nvSpPr>
        <p:spPr bwMode="auto">
          <a:xfrm>
            <a:off x="0" y="0"/>
            <a:ext cx="1743599" cy="1651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3" name="Google Shape;43;p3"/>
          <p:cNvSpPr/>
          <p:nvPr/>
        </p:nvSpPr>
        <p:spPr bwMode="auto">
          <a:xfrm>
            <a:off x="0" y="0"/>
            <a:ext cx="1515975" cy="360000"/>
          </a:xfrm>
          <a:prstGeom prst="flowChartProcess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4" name="Google Shape;44;p3"/>
          <p:cNvSpPr/>
          <p:nvPr/>
        </p:nvSpPr>
        <p:spPr bwMode="auto">
          <a:xfrm>
            <a:off x="1515981" y="-1"/>
            <a:ext cx="152699" cy="359700"/>
          </a:xfrm>
          <a:prstGeom prst="rtTriangle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5" name="Google Shape;45;p3"/>
          <p:cNvSpPr/>
          <p:nvPr/>
        </p:nvSpPr>
        <p:spPr bwMode="auto">
          <a:xfrm>
            <a:off x="0" y="6082200"/>
            <a:ext cx="12192000" cy="775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6" name="Google Shape;46;p3"/>
          <p:cNvSpPr/>
          <p:nvPr/>
        </p:nvSpPr>
        <p:spPr bwMode="auto">
          <a:xfrm>
            <a:off x="1668675" y="360003"/>
            <a:ext cx="845100" cy="1384800"/>
          </a:xfrm>
          <a:prstGeom prst="rtTriangl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16903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Титульный слайд 1" userDrawn="1">
  <p:cSld name="Титульный слайд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" name="Google Shape;48;p4"/>
          <p:cNvSpPr txBox="1">
            <a:spLocks noGrp="1"/>
          </p:cNvSpPr>
          <p:nvPr>
            <p:ph type="ctrTitle"/>
          </p:nvPr>
        </p:nvSpPr>
        <p:spPr bwMode="auto">
          <a:xfrm>
            <a:off x="914400" y="2125980"/>
            <a:ext cx="10363200" cy="14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9" name="Google Shape;49;p4"/>
          <p:cNvSpPr txBox="1">
            <a:spLocks noGrp="1"/>
          </p:cNvSpPr>
          <p:nvPr>
            <p:ph type="subTitle" idx="1"/>
          </p:nvPr>
        </p:nvSpPr>
        <p:spPr bwMode="auto"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0" name="Google Shape;50;p4"/>
          <p:cNvSpPr txBox="1">
            <a:spLocks noGrp="1"/>
          </p:cNvSpPr>
          <p:nvPr>
            <p:ph type="ftr" idx="11"/>
          </p:nvPr>
        </p:nvSpPr>
        <p:spPr bwMode="auto"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1" name="Google Shape;51;p4"/>
          <p:cNvSpPr txBox="1">
            <a:spLocks noGrp="1"/>
          </p:cNvSpPr>
          <p:nvPr>
            <p:ph type="dt" idx="10"/>
          </p:nvPr>
        </p:nvSpPr>
        <p:spPr bwMode="auto"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2" name="Google Shape;52;p4"/>
          <p:cNvSpPr txBox="1">
            <a:spLocks noGrp="1"/>
          </p:cNvSpPr>
          <p:nvPr>
            <p:ph type="sldNum" idx="12"/>
          </p:nvPr>
        </p:nvSpPr>
        <p:spPr bwMode="auto">
          <a:xfrm>
            <a:off x="877824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t>‹#›</a:t>
            </a:fld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1300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Заголовок раздела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" name="Google Shape;56;p6"/>
          <p:cNvSpPr txBox="1"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7" name="Google Shape;57;p6"/>
          <p:cNvSpPr txBox="1"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8" name="Google Shape;58;p6"/>
          <p:cNvSpPr txBox="1">
            <a:spLocks noGrp="1"/>
          </p:cNvSpPr>
          <p:nvPr>
            <p:ph type="dt" idx="10"/>
          </p:nvPr>
        </p:nvSpPr>
        <p:spPr bwMode="auto">
          <a:xfrm>
            <a:off x="431799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9" name="Google Shape;59;p6"/>
          <p:cNvSpPr txBox="1">
            <a:spLocks noGrp="1"/>
          </p:cNvSpPr>
          <p:nvPr>
            <p:ph type="ftr" idx="11"/>
          </p:nvPr>
        </p:nvSpPr>
        <p:spPr bwMode="auto">
          <a:xfrm>
            <a:off x="3454399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0" name="Google Shape;60;p6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57070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Объект с подписью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" name="Google Shape;78;p9"/>
          <p:cNvSpPr txBox="1">
            <a:spLocks noGrp="1"/>
          </p:cNvSpPr>
          <p:nvPr>
            <p:ph type="title"/>
          </p:nvPr>
        </p:nvSpPr>
        <p:spPr bwMode="auto">
          <a:xfrm>
            <a:off x="839787" y="174085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9" name="Google Shape;79;p9"/>
          <p:cNvSpPr txBox="1">
            <a:spLocks noGrp="1"/>
          </p:cNvSpPr>
          <p:nvPr>
            <p:ph type="body" idx="1"/>
          </p:nvPr>
        </p:nvSpPr>
        <p:spPr bwMode="auto"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79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body" idx="2"/>
          </p:nvPr>
        </p:nvSpPr>
        <p:spPr bwMode="auto">
          <a:xfrm>
            <a:off x="839788" y="3341050"/>
            <a:ext cx="3932100" cy="25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>
              <a:defRPr/>
            </a:pPr>
            <a:endParaRPr/>
          </a:p>
        </p:txBody>
      </p:sp>
      <p:sp>
        <p:nvSpPr>
          <p:cNvPr id="81" name="Google Shape;81;p9"/>
          <p:cNvSpPr txBox="1">
            <a:spLocks noGrp="1"/>
          </p:cNvSpPr>
          <p:nvPr>
            <p:ph type="dt" idx="10"/>
          </p:nvPr>
        </p:nvSpPr>
        <p:spPr bwMode="auto">
          <a:xfrm>
            <a:off x="431799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82" name="Google Shape;82;p9"/>
          <p:cNvSpPr txBox="1">
            <a:spLocks noGrp="1"/>
          </p:cNvSpPr>
          <p:nvPr>
            <p:ph type="ftr" idx="11"/>
          </p:nvPr>
        </p:nvSpPr>
        <p:spPr bwMode="auto">
          <a:xfrm>
            <a:off x="3454399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83" name="Google Shape;83;p9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6010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Рисунок с подписью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" name="Google Shape;85;p10"/>
          <p:cNvSpPr txBox="1">
            <a:spLocks noGrp="1"/>
          </p:cNvSpPr>
          <p:nvPr>
            <p:ph type="title"/>
          </p:nvPr>
        </p:nvSpPr>
        <p:spPr bwMode="auto">
          <a:xfrm>
            <a:off x="839787" y="174085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6" name="Google Shape;86;p10"/>
          <p:cNvSpPr>
            <a:spLocks noGrp="1"/>
          </p:cNvSpPr>
          <p:nvPr>
            <p:ph type="pic" idx="2"/>
          </p:nvPr>
        </p:nvSpPr>
        <p:spPr bwMode="auto"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10"/>
          <p:cNvSpPr txBox="1">
            <a:spLocks noGrp="1"/>
          </p:cNvSpPr>
          <p:nvPr>
            <p:ph type="body" idx="1"/>
          </p:nvPr>
        </p:nvSpPr>
        <p:spPr bwMode="auto">
          <a:xfrm>
            <a:off x="839787" y="3341050"/>
            <a:ext cx="3932100" cy="25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>
              <a:defRPr/>
            </a:pPr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dt" idx="10"/>
          </p:nvPr>
        </p:nvSpPr>
        <p:spPr bwMode="auto">
          <a:xfrm>
            <a:off x="431799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89" name="Google Shape;89;p10"/>
          <p:cNvSpPr txBox="1">
            <a:spLocks noGrp="1"/>
          </p:cNvSpPr>
          <p:nvPr>
            <p:ph type="ftr" idx="11"/>
          </p:nvPr>
        </p:nvSpPr>
        <p:spPr bwMode="auto">
          <a:xfrm>
            <a:off x="3454399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90" name="Google Shape;90;p10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86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 1">
  <p:cSld name="BLANK_1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"/>
          <p:cNvSpPr/>
          <p:nvPr/>
        </p:nvSpPr>
        <p:spPr>
          <a:xfrm>
            <a:off x="0" y="0"/>
            <a:ext cx="1743600" cy="1651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3"/>
          <p:cNvSpPr/>
          <p:nvPr/>
        </p:nvSpPr>
        <p:spPr>
          <a:xfrm>
            <a:off x="0" y="0"/>
            <a:ext cx="1515975" cy="360000"/>
          </a:xfrm>
          <a:prstGeom prst="flowChartProcess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3"/>
          <p:cNvSpPr/>
          <p:nvPr/>
        </p:nvSpPr>
        <p:spPr>
          <a:xfrm>
            <a:off x="1515981" y="-1"/>
            <a:ext cx="152700" cy="359700"/>
          </a:xfrm>
          <a:prstGeom prst="rtTriangle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3"/>
          <p:cNvSpPr/>
          <p:nvPr/>
        </p:nvSpPr>
        <p:spPr>
          <a:xfrm>
            <a:off x="0" y="6082200"/>
            <a:ext cx="12192000" cy="775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3"/>
          <p:cNvSpPr/>
          <p:nvPr/>
        </p:nvSpPr>
        <p:spPr>
          <a:xfrm>
            <a:off x="1668675" y="360003"/>
            <a:ext cx="845100" cy="1384800"/>
          </a:xfrm>
          <a:prstGeom prst="rtTriangl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Заголовок и вертикальный текст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" name="Google Shape;92;p11"/>
          <p:cNvSpPr txBox="1">
            <a:spLocks noGrp="1"/>
          </p:cNvSpPr>
          <p:nvPr>
            <p:ph type="title"/>
          </p:nvPr>
        </p:nvSpPr>
        <p:spPr bwMode="auto">
          <a:xfrm>
            <a:off x="2228763" y="459538"/>
            <a:ext cx="9157500" cy="8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3" name="Google Shape;93;p11"/>
          <p:cNvSpPr txBox="1">
            <a:spLocks noGrp="1"/>
          </p:cNvSpPr>
          <p:nvPr>
            <p:ph type="body" idx="1"/>
          </p:nvPr>
        </p:nvSpPr>
        <p:spPr bwMode="auto"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4" name="Google Shape;94;p11"/>
          <p:cNvSpPr txBox="1">
            <a:spLocks noGrp="1"/>
          </p:cNvSpPr>
          <p:nvPr>
            <p:ph type="dt" idx="10"/>
          </p:nvPr>
        </p:nvSpPr>
        <p:spPr bwMode="auto">
          <a:xfrm>
            <a:off x="431799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95" name="Google Shape;95;p11"/>
          <p:cNvSpPr txBox="1">
            <a:spLocks noGrp="1"/>
          </p:cNvSpPr>
          <p:nvPr>
            <p:ph type="ftr" idx="11"/>
          </p:nvPr>
        </p:nvSpPr>
        <p:spPr bwMode="auto">
          <a:xfrm>
            <a:off x="3454399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96" name="Google Shape;96;p11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96797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Вертикальный заголовок и текст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" name="Google Shape;98;p12"/>
          <p:cNvSpPr txBox="1">
            <a:spLocks noGrp="1"/>
          </p:cNvSpPr>
          <p:nvPr>
            <p:ph type="title"/>
          </p:nvPr>
        </p:nvSpPr>
        <p:spPr bwMode="auto"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9" name="Google Shape;99;p12"/>
          <p:cNvSpPr txBox="1">
            <a:spLocks noGrp="1"/>
          </p:cNvSpPr>
          <p:nvPr>
            <p:ph type="body" idx="1"/>
          </p:nvPr>
        </p:nvSpPr>
        <p:spPr bwMode="auto">
          <a:xfrm rot="5400000">
            <a:off x="2359800" y="-35701"/>
            <a:ext cx="46911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dt" idx="10"/>
          </p:nvPr>
        </p:nvSpPr>
        <p:spPr bwMode="auto">
          <a:xfrm>
            <a:off x="431799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1" name="Google Shape;101;p12"/>
          <p:cNvSpPr txBox="1">
            <a:spLocks noGrp="1"/>
          </p:cNvSpPr>
          <p:nvPr>
            <p:ph type="ftr" idx="11"/>
          </p:nvPr>
        </p:nvSpPr>
        <p:spPr bwMode="auto">
          <a:xfrm>
            <a:off x="3454399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2" name="Google Shape;102;p12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3156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Пустой слайд 2" userDrawn="1">
  <p:cSld name="Пустой слайд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" name="Google Shape;118;p14"/>
          <p:cNvSpPr txBox="1">
            <a:spLocks noGrp="1"/>
          </p:cNvSpPr>
          <p:nvPr>
            <p:ph type="ftr" idx="11"/>
          </p:nvPr>
        </p:nvSpPr>
        <p:spPr bwMode="auto"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19" name="Google Shape;119;p14"/>
          <p:cNvSpPr txBox="1">
            <a:spLocks noGrp="1"/>
          </p:cNvSpPr>
          <p:nvPr>
            <p:ph type="dt" idx="10"/>
          </p:nvPr>
        </p:nvSpPr>
        <p:spPr bwMode="auto"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20" name="Google Shape;120;p14"/>
          <p:cNvSpPr txBox="1">
            <a:spLocks noGrp="1"/>
          </p:cNvSpPr>
          <p:nvPr>
            <p:ph type="sldNum" idx="12"/>
          </p:nvPr>
        </p:nvSpPr>
        <p:spPr bwMode="auto">
          <a:xfrm>
            <a:off x="877824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t>‹#›</a:t>
            </a:fld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82772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" name="Google Shape;137;p18"/>
          <p:cNvSpPr txBox="1">
            <a:spLocks noGrp="1"/>
          </p:cNvSpPr>
          <p:nvPr>
            <p:ph type="ftr" idx="11"/>
          </p:nvPr>
        </p:nvSpPr>
        <p:spPr bwMode="auto"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38" name="Google Shape;138;p18"/>
          <p:cNvSpPr txBox="1">
            <a:spLocks noGrp="1"/>
          </p:cNvSpPr>
          <p:nvPr>
            <p:ph type="dt" idx="10"/>
          </p:nvPr>
        </p:nvSpPr>
        <p:spPr bwMode="auto"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39" name="Google Shape;139;p18"/>
          <p:cNvSpPr txBox="1">
            <a:spLocks noGrp="1"/>
          </p:cNvSpPr>
          <p:nvPr>
            <p:ph type="sldNum" idx="12"/>
          </p:nvPr>
        </p:nvSpPr>
        <p:spPr bwMode="auto"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4412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Титульный слайд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4" name="Google Shape;24;p2"/>
          <p:cNvGrpSpPr/>
          <p:nvPr/>
        </p:nvGrpSpPr>
        <p:grpSpPr bwMode="auto">
          <a:xfrm>
            <a:off x="2005357" y="6497999"/>
            <a:ext cx="10186640" cy="360000"/>
            <a:chOff x="2005357" y="6497999"/>
            <a:chExt cx="10186640" cy="360000"/>
          </a:xfrm>
        </p:grpSpPr>
        <p:sp>
          <p:nvSpPr>
            <p:cNvPr id="25" name="Google Shape;25;p2"/>
            <p:cNvSpPr/>
            <p:nvPr/>
          </p:nvSpPr>
          <p:spPr bwMode="auto">
            <a:xfrm rot="10800000">
              <a:off x="2158056" y="6497999"/>
              <a:ext cx="10033941" cy="360000"/>
            </a:xfrm>
            <a:prstGeom prst="flowChartProcess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 bwMode="auto">
            <a:xfrm rot="10800000">
              <a:off x="2005357" y="6497999"/>
              <a:ext cx="152699" cy="360000"/>
            </a:xfrm>
            <a:prstGeom prst="rtTriangle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7" name="Google Shape;27;p2"/>
          <p:cNvGrpSpPr/>
          <p:nvPr/>
        </p:nvGrpSpPr>
        <p:grpSpPr bwMode="auto">
          <a:xfrm>
            <a:off x="1" y="6497999"/>
            <a:ext cx="1953120" cy="360001"/>
            <a:chOff x="1" y="6497999"/>
            <a:chExt cx="1953120" cy="360001"/>
          </a:xfrm>
        </p:grpSpPr>
        <p:sp>
          <p:nvSpPr>
            <p:cNvPr id="28" name="Google Shape;28;p2"/>
            <p:cNvSpPr/>
            <p:nvPr/>
          </p:nvSpPr>
          <p:spPr bwMode="auto">
            <a:xfrm>
              <a:off x="1" y="6498000"/>
              <a:ext cx="1800419" cy="360000"/>
            </a:xfrm>
            <a:prstGeom prst="flowChartProcess">
              <a:avLst/>
            </a:prstGeom>
            <a:solidFill>
              <a:srgbClr val="B3C6E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 bwMode="auto">
            <a:xfrm>
              <a:off x="1800421" y="6497999"/>
              <a:ext cx="152699" cy="360000"/>
            </a:xfrm>
            <a:prstGeom prst="rtTriangle">
              <a:avLst/>
            </a:prstGeom>
            <a:solidFill>
              <a:srgbClr val="B3C6E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0" name="Google Shape;30;p2"/>
          <p:cNvSpPr txBox="1">
            <a:spLocks noGrp="1"/>
          </p:cNvSpPr>
          <p:nvPr>
            <p:ph type="ctrTitle"/>
          </p:nvPr>
        </p:nvSpPr>
        <p:spPr bwMode="auto">
          <a:xfrm>
            <a:off x="1524000" y="2241471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1" name="Google Shape;31;p2"/>
          <p:cNvSpPr txBox="1">
            <a:spLocks noGrp="1"/>
          </p:cNvSpPr>
          <p:nvPr>
            <p:ph type="subTitle" idx="1"/>
          </p:nvPr>
        </p:nvSpPr>
        <p:spPr bwMode="auto">
          <a:xfrm>
            <a:off x="1524000" y="4721146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pPr>
              <a:defRPr/>
            </a:pPr>
            <a:endParaRPr/>
          </a:p>
        </p:txBody>
      </p:sp>
      <p:sp>
        <p:nvSpPr>
          <p:cNvPr id="32" name="Google Shape;32;p2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grpSp>
        <p:nvGrpSpPr>
          <p:cNvPr id="33" name="Google Shape;33;p2"/>
          <p:cNvGrpSpPr/>
          <p:nvPr/>
        </p:nvGrpSpPr>
        <p:grpSpPr bwMode="auto">
          <a:xfrm>
            <a:off x="0" y="0"/>
            <a:ext cx="8797400" cy="2175080"/>
            <a:chOff x="0" y="4682920"/>
            <a:chExt cx="8797400" cy="2175080"/>
          </a:xfrm>
        </p:grpSpPr>
        <p:sp>
          <p:nvSpPr>
            <p:cNvPr id="34" name="Google Shape;34;p2"/>
            <p:cNvSpPr/>
            <p:nvPr/>
          </p:nvSpPr>
          <p:spPr bwMode="auto">
            <a:xfrm>
              <a:off x="0" y="4682920"/>
              <a:ext cx="7874000" cy="2175080"/>
            </a:xfrm>
            <a:prstGeom prst="flowChartProcess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 bwMode="auto">
            <a:xfrm>
              <a:off x="7874000" y="4682920"/>
              <a:ext cx="923400" cy="2175000"/>
            </a:xfrm>
            <a:prstGeom prst="rtTriangle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6" name="Google Shape;36;p2" descr="http://distant.kriro.ru/pluginfile.php/1/theme_klass/logo/1488473550/full_logo_moodle.png"/>
          <p:cNvPicPr/>
          <p:nvPr/>
        </p:nvPicPr>
        <p:blipFill>
          <a:blip r:embed="rId2">
            <a:alphaModFix/>
          </a:blip>
          <a:srcRect/>
          <a:stretch/>
        </p:blipFill>
        <p:spPr bwMode="auto">
          <a:xfrm>
            <a:off x="431799" y="387452"/>
            <a:ext cx="7153274" cy="14001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" name="Google Shape;37;p2"/>
          <p:cNvGrpSpPr/>
          <p:nvPr/>
        </p:nvGrpSpPr>
        <p:grpSpPr bwMode="auto">
          <a:xfrm>
            <a:off x="8048062" y="1"/>
            <a:ext cx="4143936" cy="2175080"/>
            <a:chOff x="8048062" y="4682921"/>
            <a:chExt cx="4143936" cy="2175080"/>
          </a:xfrm>
        </p:grpSpPr>
        <p:sp>
          <p:nvSpPr>
            <p:cNvPr id="38" name="Google Shape;38;p2"/>
            <p:cNvSpPr/>
            <p:nvPr/>
          </p:nvSpPr>
          <p:spPr bwMode="auto">
            <a:xfrm rot="10800000">
              <a:off x="8971461" y="4682921"/>
              <a:ext cx="3220537" cy="2175080"/>
            </a:xfrm>
            <a:prstGeom prst="flowChartProcess">
              <a:avLst/>
            </a:prstGeom>
            <a:solidFill>
              <a:srgbClr val="B3C6E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 bwMode="auto">
            <a:xfrm rot="10800000">
              <a:off x="8048062" y="4683001"/>
              <a:ext cx="923400" cy="2175000"/>
            </a:xfrm>
            <a:prstGeom prst="rtTriangle">
              <a:avLst/>
            </a:prstGeom>
            <a:solidFill>
              <a:srgbClr val="B3C6E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40" name="Google Shape;40;p2"/>
          <p:cNvPicPr/>
          <p:nvPr/>
        </p:nvPicPr>
        <p:blipFill>
          <a:blip r:embed="rId3">
            <a:alphaModFix/>
          </a:blip>
          <a:srcRect/>
          <a:stretch/>
        </p:blipFill>
        <p:spPr bwMode="auto">
          <a:xfrm>
            <a:off x="429027" y="387451"/>
            <a:ext cx="1400202" cy="14001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842975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Пустой слайд 1" userDrawn="1">
  <p:cSld name="Пустой слайд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" name="Google Shape;42;p3"/>
          <p:cNvSpPr/>
          <p:nvPr/>
        </p:nvSpPr>
        <p:spPr bwMode="auto">
          <a:xfrm>
            <a:off x="0" y="0"/>
            <a:ext cx="1743599" cy="1651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3" name="Google Shape;43;p3"/>
          <p:cNvSpPr/>
          <p:nvPr/>
        </p:nvSpPr>
        <p:spPr bwMode="auto">
          <a:xfrm>
            <a:off x="0" y="0"/>
            <a:ext cx="1515975" cy="360000"/>
          </a:xfrm>
          <a:prstGeom prst="flowChartProcess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4" name="Google Shape;44;p3"/>
          <p:cNvSpPr/>
          <p:nvPr/>
        </p:nvSpPr>
        <p:spPr bwMode="auto">
          <a:xfrm>
            <a:off x="1515981" y="-1"/>
            <a:ext cx="152699" cy="359700"/>
          </a:xfrm>
          <a:prstGeom prst="rtTriangle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5" name="Google Shape;45;p3"/>
          <p:cNvSpPr/>
          <p:nvPr/>
        </p:nvSpPr>
        <p:spPr bwMode="auto">
          <a:xfrm>
            <a:off x="0" y="6082200"/>
            <a:ext cx="12192000" cy="775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6" name="Google Shape;46;p3"/>
          <p:cNvSpPr/>
          <p:nvPr/>
        </p:nvSpPr>
        <p:spPr bwMode="auto">
          <a:xfrm>
            <a:off x="1668675" y="360003"/>
            <a:ext cx="845100" cy="1384800"/>
          </a:xfrm>
          <a:prstGeom prst="rtTriangl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44067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Титульный слайд 1" userDrawn="1">
  <p:cSld name="Титульный слайд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" name="Google Shape;48;p4"/>
          <p:cNvSpPr txBox="1">
            <a:spLocks noGrp="1"/>
          </p:cNvSpPr>
          <p:nvPr>
            <p:ph type="ctrTitle"/>
          </p:nvPr>
        </p:nvSpPr>
        <p:spPr bwMode="auto">
          <a:xfrm>
            <a:off x="914400" y="2125980"/>
            <a:ext cx="10363200" cy="14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9" name="Google Shape;49;p4"/>
          <p:cNvSpPr txBox="1">
            <a:spLocks noGrp="1"/>
          </p:cNvSpPr>
          <p:nvPr>
            <p:ph type="subTitle" idx="1"/>
          </p:nvPr>
        </p:nvSpPr>
        <p:spPr bwMode="auto"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0" name="Google Shape;50;p4"/>
          <p:cNvSpPr txBox="1">
            <a:spLocks noGrp="1"/>
          </p:cNvSpPr>
          <p:nvPr>
            <p:ph type="ftr" idx="11"/>
          </p:nvPr>
        </p:nvSpPr>
        <p:spPr bwMode="auto"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1" name="Google Shape;51;p4"/>
          <p:cNvSpPr txBox="1">
            <a:spLocks noGrp="1"/>
          </p:cNvSpPr>
          <p:nvPr>
            <p:ph type="dt" idx="10"/>
          </p:nvPr>
        </p:nvSpPr>
        <p:spPr bwMode="auto"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2" name="Google Shape;52;p4"/>
          <p:cNvSpPr txBox="1">
            <a:spLocks noGrp="1"/>
          </p:cNvSpPr>
          <p:nvPr>
            <p:ph type="sldNum" idx="12"/>
          </p:nvPr>
        </p:nvSpPr>
        <p:spPr bwMode="auto">
          <a:xfrm>
            <a:off x="877824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t>‹#›</a:t>
            </a:fld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5476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Заголовок раздела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" name="Google Shape;56;p6"/>
          <p:cNvSpPr txBox="1"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7" name="Google Shape;57;p6"/>
          <p:cNvSpPr txBox="1"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8" name="Google Shape;58;p6"/>
          <p:cNvSpPr txBox="1">
            <a:spLocks noGrp="1"/>
          </p:cNvSpPr>
          <p:nvPr>
            <p:ph type="dt" idx="10"/>
          </p:nvPr>
        </p:nvSpPr>
        <p:spPr bwMode="auto">
          <a:xfrm>
            <a:off x="431799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9" name="Google Shape;59;p6"/>
          <p:cNvSpPr txBox="1">
            <a:spLocks noGrp="1"/>
          </p:cNvSpPr>
          <p:nvPr>
            <p:ph type="ftr" idx="11"/>
          </p:nvPr>
        </p:nvSpPr>
        <p:spPr bwMode="auto">
          <a:xfrm>
            <a:off x="3454399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0" name="Google Shape;60;p6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30197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Объект с подписью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" name="Google Shape;78;p9"/>
          <p:cNvSpPr txBox="1">
            <a:spLocks noGrp="1"/>
          </p:cNvSpPr>
          <p:nvPr>
            <p:ph type="title"/>
          </p:nvPr>
        </p:nvSpPr>
        <p:spPr bwMode="auto">
          <a:xfrm>
            <a:off x="839787" y="174085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9" name="Google Shape;79;p9"/>
          <p:cNvSpPr txBox="1">
            <a:spLocks noGrp="1"/>
          </p:cNvSpPr>
          <p:nvPr>
            <p:ph type="body" idx="1"/>
          </p:nvPr>
        </p:nvSpPr>
        <p:spPr bwMode="auto"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79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body" idx="2"/>
          </p:nvPr>
        </p:nvSpPr>
        <p:spPr bwMode="auto">
          <a:xfrm>
            <a:off x="839788" y="3341050"/>
            <a:ext cx="3932100" cy="25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>
              <a:defRPr/>
            </a:pPr>
            <a:endParaRPr/>
          </a:p>
        </p:txBody>
      </p:sp>
      <p:sp>
        <p:nvSpPr>
          <p:cNvPr id="81" name="Google Shape;81;p9"/>
          <p:cNvSpPr txBox="1">
            <a:spLocks noGrp="1"/>
          </p:cNvSpPr>
          <p:nvPr>
            <p:ph type="dt" idx="10"/>
          </p:nvPr>
        </p:nvSpPr>
        <p:spPr bwMode="auto">
          <a:xfrm>
            <a:off x="431799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82" name="Google Shape;82;p9"/>
          <p:cNvSpPr txBox="1">
            <a:spLocks noGrp="1"/>
          </p:cNvSpPr>
          <p:nvPr>
            <p:ph type="ftr" idx="11"/>
          </p:nvPr>
        </p:nvSpPr>
        <p:spPr bwMode="auto">
          <a:xfrm>
            <a:off x="3454399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83" name="Google Shape;83;p9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55011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Рисунок с подписью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" name="Google Shape;85;p10"/>
          <p:cNvSpPr txBox="1">
            <a:spLocks noGrp="1"/>
          </p:cNvSpPr>
          <p:nvPr>
            <p:ph type="title"/>
          </p:nvPr>
        </p:nvSpPr>
        <p:spPr bwMode="auto">
          <a:xfrm>
            <a:off x="839787" y="174085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6" name="Google Shape;86;p10"/>
          <p:cNvSpPr>
            <a:spLocks noGrp="1"/>
          </p:cNvSpPr>
          <p:nvPr>
            <p:ph type="pic" idx="2"/>
          </p:nvPr>
        </p:nvSpPr>
        <p:spPr bwMode="auto"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10"/>
          <p:cNvSpPr txBox="1">
            <a:spLocks noGrp="1"/>
          </p:cNvSpPr>
          <p:nvPr>
            <p:ph type="body" idx="1"/>
          </p:nvPr>
        </p:nvSpPr>
        <p:spPr bwMode="auto">
          <a:xfrm>
            <a:off x="839787" y="3341050"/>
            <a:ext cx="3932100" cy="25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>
              <a:defRPr/>
            </a:pPr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dt" idx="10"/>
          </p:nvPr>
        </p:nvSpPr>
        <p:spPr bwMode="auto">
          <a:xfrm>
            <a:off x="431799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89" name="Google Shape;89;p10"/>
          <p:cNvSpPr txBox="1">
            <a:spLocks noGrp="1"/>
          </p:cNvSpPr>
          <p:nvPr>
            <p:ph type="ftr" idx="11"/>
          </p:nvPr>
        </p:nvSpPr>
        <p:spPr bwMode="auto">
          <a:xfrm>
            <a:off x="3454399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90" name="Google Shape;90;p10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0835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5"/>
          <p:cNvSpPr txBox="1">
            <a:spLocks noGrp="1"/>
          </p:cNvSpPr>
          <p:nvPr>
            <p:ph type="sldNum" idx="12"/>
          </p:nvPr>
        </p:nvSpPr>
        <p:spPr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Заголовок и вертикальный текст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" name="Google Shape;92;p11"/>
          <p:cNvSpPr txBox="1">
            <a:spLocks noGrp="1"/>
          </p:cNvSpPr>
          <p:nvPr>
            <p:ph type="title"/>
          </p:nvPr>
        </p:nvSpPr>
        <p:spPr bwMode="auto">
          <a:xfrm>
            <a:off x="2228763" y="459538"/>
            <a:ext cx="9157500" cy="8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3" name="Google Shape;93;p11"/>
          <p:cNvSpPr txBox="1">
            <a:spLocks noGrp="1"/>
          </p:cNvSpPr>
          <p:nvPr>
            <p:ph type="body" idx="1"/>
          </p:nvPr>
        </p:nvSpPr>
        <p:spPr bwMode="auto"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4" name="Google Shape;94;p11"/>
          <p:cNvSpPr txBox="1">
            <a:spLocks noGrp="1"/>
          </p:cNvSpPr>
          <p:nvPr>
            <p:ph type="dt" idx="10"/>
          </p:nvPr>
        </p:nvSpPr>
        <p:spPr bwMode="auto">
          <a:xfrm>
            <a:off x="431799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95" name="Google Shape;95;p11"/>
          <p:cNvSpPr txBox="1">
            <a:spLocks noGrp="1"/>
          </p:cNvSpPr>
          <p:nvPr>
            <p:ph type="ftr" idx="11"/>
          </p:nvPr>
        </p:nvSpPr>
        <p:spPr bwMode="auto">
          <a:xfrm>
            <a:off x="3454399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96" name="Google Shape;96;p11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61093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Вертикальный заголовок и текст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" name="Google Shape;98;p12"/>
          <p:cNvSpPr txBox="1">
            <a:spLocks noGrp="1"/>
          </p:cNvSpPr>
          <p:nvPr>
            <p:ph type="title"/>
          </p:nvPr>
        </p:nvSpPr>
        <p:spPr bwMode="auto"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9" name="Google Shape;99;p12"/>
          <p:cNvSpPr txBox="1">
            <a:spLocks noGrp="1"/>
          </p:cNvSpPr>
          <p:nvPr>
            <p:ph type="body" idx="1"/>
          </p:nvPr>
        </p:nvSpPr>
        <p:spPr bwMode="auto">
          <a:xfrm rot="5400000">
            <a:off x="2359800" y="-35701"/>
            <a:ext cx="46911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dt" idx="10"/>
          </p:nvPr>
        </p:nvSpPr>
        <p:spPr bwMode="auto">
          <a:xfrm>
            <a:off x="431799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1" name="Google Shape;101;p12"/>
          <p:cNvSpPr txBox="1">
            <a:spLocks noGrp="1"/>
          </p:cNvSpPr>
          <p:nvPr>
            <p:ph type="ftr" idx="11"/>
          </p:nvPr>
        </p:nvSpPr>
        <p:spPr bwMode="auto">
          <a:xfrm>
            <a:off x="3454399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2" name="Google Shape;102;p12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62034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Пустой слайд 2" userDrawn="1">
  <p:cSld name="Пустой слайд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" name="Google Shape;118;p14"/>
          <p:cNvSpPr txBox="1">
            <a:spLocks noGrp="1"/>
          </p:cNvSpPr>
          <p:nvPr>
            <p:ph type="ftr" idx="11"/>
          </p:nvPr>
        </p:nvSpPr>
        <p:spPr bwMode="auto"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19" name="Google Shape;119;p14"/>
          <p:cNvSpPr txBox="1">
            <a:spLocks noGrp="1"/>
          </p:cNvSpPr>
          <p:nvPr>
            <p:ph type="dt" idx="10"/>
          </p:nvPr>
        </p:nvSpPr>
        <p:spPr bwMode="auto"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20" name="Google Shape;120;p14"/>
          <p:cNvSpPr txBox="1">
            <a:spLocks noGrp="1"/>
          </p:cNvSpPr>
          <p:nvPr>
            <p:ph type="sldNum" idx="12"/>
          </p:nvPr>
        </p:nvSpPr>
        <p:spPr bwMode="auto">
          <a:xfrm>
            <a:off x="877824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t>‹#›</a:t>
            </a:fld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24843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" name="Google Shape;137;p18"/>
          <p:cNvSpPr txBox="1">
            <a:spLocks noGrp="1"/>
          </p:cNvSpPr>
          <p:nvPr>
            <p:ph type="ftr" idx="11"/>
          </p:nvPr>
        </p:nvSpPr>
        <p:spPr bwMode="auto"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38" name="Google Shape;138;p18"/>
          <p:cNvSpPr txBox="1">
            <a:spLocks noGrp="1"/>
          </p:cNvSpPr>
          <p:nvPr>
            <p:ph type="dt" idx="10"/>
          </p:nvPr>
        </p:nvSpPr>
        <p:spPr bwMode="auto"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39" name="Google Shape;139;p18"/>
          <p:cNvSpPr txBox="1">
            <a:spLocks noGrp="1"/>
          </p:cNvSpPr>
          <p:nvPr>
            <p:ph type="sldNum" idx="12"/>
          </p:nvPr>
        </p:nvSpPr>
        <p:spPr bwMode="auto"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97901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Титульный слайд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4" name="Google Shape;24;p2"/>
          <p:cNvGrpSpPr/>
          <p:nvPr/>
        </p:nvGrpSpPr>
        <p:grpSpPr bwMode="auto">
          <a:xfrm>
            <a:off x="2005357" y="6497999"/>
            <a:ext cx="10186640" cy="360000"/>
            <a:chOff x="2005357" y="6497999"/>
            <a:chExt cx="10186640" cy="360000"/>
          </a:xfrm>
        </p:grpSpPr>
        <p:sp>
          <p:nvSpPr>
            <p:cNvPr id="25" name="Google Shape;25;p2"/>
            <p:cNvSpPr/>
            <p:nvPr/>
          </p:nvSpPr>
          <p:spPr bwMode="auto">
            <a:xfrm rot="10800000">
              <a:off x="2158056" y="6497999"/>
              <a:ext cx="10033941" cy="360000"/>
            </a:xfrm>
            <a:prstGeom prst="flowChartProcess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 bwMode="auto">
            <a:xfrm rot="10800000">
              <a:off x="2005357" y="6497999"/>
              <a:ext cx="152699" cy="360000"/>
            </a:xfrm>
            <a:prstGeom prst="rtTriangle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7" name="Google Shape;27;p2"/>
          <p:cNvGrpSpPr/>
          <p:nvPr/>
        </p:nvGrpSpPr>
        <p:grpSpPr bwMode="auto">
          <a:xfrm>
            <a:off x="1" y="6497999"/>
            <a:ext cx="1953120" cy="360001"/>
            <a:chOff x="1" y="6497999"/>
            <a:chExt cx="1953120" cy="360001"/>
          </a:xfrm>
        </p:grpSpPr>
        <p:sp>
          <p:nvSpPr>
            <p:cNvPr id="28" name="Google Shape;28;p2"/>
            <p:cNvSpPr/>
            <p:nvPr/>
          </p:nvSpPr>
          <p:spPr bwMode="auto">
            <a:xfrm>
              <a:off x="1" y="6498000"/>
              <a:ext cx="1800419" cy="360000"/>
            </a:xfrm>
            <a:prstGeom prst="flowChartProcess">
              <a:avLst/>
            </a:prstGeom>
            <a:solidFill>
              <a:srgbClr val="B3C6E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 bwMode="auto">
            <a:xfrm>
              <a:off x="1800421" y="6497999"/>
              <a:ext cx="152699" cy="360000"/>
            </a:xfrm>
            <a:prstGeom prst="rtTriangle">
              <a:avLst/>
            </a:prstGeom>
            <a:solidFill>
              <a:srgbClr val="B3C6E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0" name="Google Shape;30;p2"/>
          <p:cNvSpPr txBox="1">
            <a:spLocks noGrp="1"/>
          </p:cNvSpPr>
          <p:nvPr>
            <p:ph type="ctrTitle"/>
          </p:nvPr>
        </p:nvSpPr>
        <p:spPr bwMode="auto">
          <a:xfrm>
            <a:off x="1524000" y="2241471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1" name="Google Shape;31;p2"/>
          <p:cNvSpPr txBox="1">
            <a:spLocks noGrp="1"/>
          </p:cNvSpPr>
          <p:nvPr>
            <p:ph type="subTitle" idx="1"/>
          </p:nvPr>
        </p:nvSpPr>
        <p:spPr bwMode="auto">
          <a:xfrm>
            <a:off x="1524000" y="4721146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pPr>
              <a:defRPr/>
            </a:pPr>
            <a:endParaRPr/>
          </a:p>
        </p:txBody>
      </p:sp>
      <p:sp>
        <p:nvSpPr>
          <p:cNvPr id="32" name="Google Shape;32;p2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grpSp>
        <p:nvGrpSpPr>
          <p:cNvPr id="33" name="Google Shape;33;p2"/>
          <p:cNvGrpSpPr/>
          <p:nvPr/>
        </p:nvGrpSpPr>
        <p:grpSpPr bwMode="auto">
          <a:xfrm>
            <a:off x="0" y="0"/>
            <a:ext cx="8797400" cy="2175080"/>
            <a:chOff x="0" y="4682920"/>
            <a:chExt cx="8797400" cy="2175080"/>
          </a:xfrm>
        </p:grpSpPr>
        <p:sp>
          <p:nvSpPr>
            <p:cNvPr id="34" name="Google Shape;34;p2"/>
            <p:cNvSpPr/>
            <p:nvPr/>
          </p:nvSpPr>
          <p:spPr bwMode="auto">
            <a:xfrm>
              <a:off x="0" y="4682920"/>
              <a:ext cx="7874000" cy="2175080"/>
            </a:xfrm>
            <a:prstGeom prst="flowChartProcess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 bwMode="auto">
            <a:xfrm>
              <a:off x="7874000" y="4682920"/>
              <a:ext cx="923400" cy="2175000"/>
            </a:xfrm>
            <a:prstGeom prst="rtTriangle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6" name="Google Shape;36;p2" descr="http://distant.kriro.ru/pluginfile.php/1/theme_klass/logo/1488473550/full_logo_moodle.png"/>
          <p:cNvPicPr/>
          <p:nvPr/>
        </p:nvPicPr>
        <p:blipFill>
          <a:blip r:embed="rId2">
            <a:alphaModFix/>
          </a:blip>
          <a:srcRect/>
          <a:stretch/>
        </p:blipFill>
        <p:spPr bwMode="auto">
          <a:xfrm>
            <a:off x="431799" y="387452"/>
            <a:ext cx="7153274" cy="14001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" name="Google Shape;37;p2"/>
          <p:cNvGrpSpPr/>
          <p:nvPr/>
        </p:nvGrpSpPr>
        <p:grpSpPr bwMode="auto">
          <a:xfrm>
            <a:off x="8048062" y="1"/>
            <a:ext cx="4143936" cy="2175080"/>
            <a:chOff x="8048062" y="4682921"/>
            <a:chExt cx="4143936" cy="2175080"/>
          </a:xfrm>
        </p:grpSpPr>
        <p:sp>
          <p:nvSpPr>
            <p:cNvPr id="38" name="Google Shape;38;p2"/>
            <p:cNvSpPr/>
            <p:nvPr/>
          </p:nvSpPr>
          <p:spPr bwMode="auto">
            <a:xfrm rot="10800000">
              <a:off x="8971461" y="4682921"/>
              <a:ext cx="3220537" cy="2175080"/>
            </a:xfrm>
            <a:prstGeom prst="flowChartProcess">
              <a:avLst/>
            </a:prstGeom>
            <a:solidFill>
              <a:srgbClr val="B3C6E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 bwMode="auto">
            <a:xfrm rot="10800000">
              <a:off x="8048062" y="4683001"/>
              <a:ext cx="923400" cy="2175000"/>
            </a:xfrm>
            <a:prstGeom prst="rtTriangle">
              <a:avLst/>
            </a:prstGeom>
            <a:solidFill>
              <a:srgbClr val="B3C6E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40" name="Google Shape;40;p2"/>
          <p:cNvPicPr/>
          <p:nvPr/>
        </p:nvPicPr>
        <p:blipFill>
          <a:blip r:embed="rId3">
            <a:alphaModFix/>
          </a:blip>
          <a:srcRect/>
          <a:stretch/>
        </p:blipFill>
        <p:spPr bwMode="auto">
          <a:xfrm>
            <a:off x="429027" y="387451"/>
            <a:ext cx="1400202" cy="14001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187868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Пустой слайд 1" userDrawn="1">
  <p:cSld name="Пустой слайд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" name="Google Shape;42;p3"/>
          <p:cNvSpPr/>
          <p:nvPr/>
        </p:nvSpPr>
        <p:spPr bwMode="auto">
          <a:xfrm>
            <a:off x="0" y="0"/>
            <a:ext cx="1743599" cy="1651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3" name="Google Shape;43;p3"/>
          <p:cNvSpPr/>
          <p:nvPr/>
        </p:nvSpPr>
        <p:spPr bwMode="auto">
          <a:xfrm>
            <a:off x="0" y="0"/>
            <a:ext cx="1515975" cy="360000"/>
          </a:xfrm>
          <a:prstGeom prst="flowChartProcess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4" name="Google Shape;44;p3"/>
          <p:cNvSpPr/>
          <p:nvPr/>
        </p:nvSpPr>
        <p:spPr bwMode="auto">
          <a:xfrm>
            <a:off x="1515981" y="-1"/>
            <a:ext cx="152699" cy="359700"/>
          </a:xfrm>
          <a:prstGeom prst="rtTriangle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5" name="Google Shape;45;p3"/>
          <p:cNvSpPr/>
          <p:nvPr/>
        </p:nvSpPr>
        <p:spPr bwMode="auto">
          <a:xfrm>
            <a:off x="0" y="6082200"/>
            <a:ext cx="12192000" cy="775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6" name="Google Shape;46;p3"/>
          <p:cNvSpPr/>
          <p:nvPr/>
        </p:nvSpPr>
        <p:spPr bwMode="auto">
          <a:xfrm>
            <a:off x="1668675" y="360003"/>
            <a:ext cx="845100" cy="1384800"/>
          </a:xfrm>
          <a:prstGeom prst="rtTriangl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7771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Титульный слайд 1" userDrawn="1">
  <p:cSld name="Титульный слайд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" name="Google Shape;48;p4"/>
          <p:cNvSpPr txBox="1">
            <a:spLocks noGrp="1"/>
          </p:cNvSpPr>
          <p:nvPr>
            <p:ph type="ctrTitle"/>
          </p:nvPr>
        </p:nvSpPr>
        <p:spPr bwMode="auto">
          <a:xfrm>
            <a:off x="914400" y="2125980"/>
            <a:ext cx="10363200" cy="14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9" name="Google Shape;49;p4"/>
          <p:cNvSpPr txBox="1">
            <a:spLocks noGrp="1"/>
          </p:cNvSpPr>
          <p:nvPr>
            <p:ph type="subTitle" idx="1"/>
          </p:nvPr>
        </p:nvSpPr>
        <p:spPr bwMode="auto"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0" name="Google Shape;50;p4"/>
          <p:cNvSpPr txBox="1">
            <a:spLocks noGrp="1"/>
          </p:cNvSpPr>
          <p:nvPr>
            <p:ph type="ftr" idx="11"/>
          </p:nvPr>
        </p:nvSpPr>
        <p:spPr bwMode="auto"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1" name="Google Shape;51;p4"/>
          <p:cNvSpPr txBox="1">
            <a:spLocks noGrp="1"/>
          </p:cNvSpPr>
          <p:nvPr>
            <p:ph type="dt" idx="10"/>
          </p:nvPr>
        </p:nvSpPr>
        <p:spPr bwMode="auto"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2" name="Google Shape;52;p4"/>
          <p:cNvSpPr txBox="1">
            <a:spLocks noGrp="1"/>
          </p:cNvSpPr>
          <p:nvPr>
            <p:ph type="sldNum" idx="12"/>
          </p:nvPr>
        </p:nvSpPr>
        <p:spPr bwMode="auto">
          <a:xfrm>
            <a:off x="877824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t>‹#›</a:t>
            </a:fld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960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Заголовок раздела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" name="Google Shape;56;p6"/>
          <p:cNvSpPr txBox="1"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7" name="Google Shape;57;p6"/>
          <p:cNvSpPr txBox="1"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8" name="Google Shape;58;p6"/>
          <p:cNvSpPr txBox="1">
            <a:spLocks noGrp="1"/>
          </p:cNvSpPr>
          <p:nvPr>
            <p:ph type="dt" idx="10"/>
          </p:nvPr>
        </p:nvSpPr>
        <p:spPr bwMode="auto">
          <a:xfrm>
            <a:off x="431799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9" name="Google Shape;59;p6"/>
          <p:cNvSpPr txBox="1">
            <a:spLocks noGrp="1"/>
          </p:cNvSpPr>
          <p:nvPr>
            <p:ph type="ftr" idx="11"/>
          </p:nvPr>
        </p:nvSpPr>
        <p:spPr bwMode="auto">
          <a:xfrm>
            <a:off x="3454399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0" name="Google Shape;60;p6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96939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Объект с подписью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" name="Google Shape;78;p9"/>
          <p:cNvSpPr txBox="1">
            <a:spLocks noGrp="1"/>
          </p:cNvSpPr>
          <p:nvPr>
            <p:ph type="title"/>
          </p:nvPr>
        </p:nvSpPr>
        <p:spPr bwMode="auto">
          <a:xfrm>
            <a:off x="839787" y="174085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9" name="Google Shape;79;p9"/>
          <p:cNvSpPr txBox="1">
            <a:spLocks noGrp="1"/>
          </p:cNvSpPr>
          <p:nvPr>
            <p:ph type="body" idx="1"/>
          </p:nvPr>
        </p:nvSpPr>
        <p:spPr bwMode="auto"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79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body" idx="2"/>
          </p:nvPr>
        </p:nvSpPr>
        <p:spPr bwMode="auto">
          <a:xfrm>
            <a:off x="839788" y="3341050"/>
            <a:ext cx="3932100" cy="25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>
              <a:defRPr/>
            </a:pPr>
            <a:endParaRPr/>
          </a:p>
        </p:txBody>
      </p:sp>
      <p:sp>
        <p:nvSpPr>
          <p:cNvPr id="81" name="Google Shape;81;p9"/>
          <p:cNvSpPr txBox="1">
            <a:spLocks noGrp="1"/>
          </p:cNvSpPr>
          <p:nvPr>
            <p:ph type="dt" idx="10"/>
          </p:nvPr>
        </p:nvSpPr>
        <p:spPr bwMode="auto">
          <a:xfrm>
            <a:off x="431799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82" name="Google Shape;82;p9"/>
          <p:cNvSpPr txBox="1">
            <a:spLocks noGrp="1"/>
          </p:cNvSpPr>
          <p:nvPr>
            <p:ph type="ftr" idx="11"/>
          </p:nvPr>
        </p:nvSpPr>
        <p:spPr bwMode="auto">
          <a:xfrm>
            <a:off x="3454399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83" name="Google Shape;83;p9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65511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Рисунок с подписью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" name="Google Shape;85;p10"/>
          <p:cNvSpPr txBox="1">
            <a:spLocks noGrp="1"/>
          </p:cNvSpPr>
          <p:nvPr>
            <p:ph type="title"/>
          </p:nvPr>
        </p:nvSpPr>
        <p:spPr bwMode="auto">
          <a:xfrm>
            <a:off x="839787" y="174085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6" name="Google Shape;86;p10"/>
          <p:cNvSpPr>
            <a:spLocks noGrp="1"/>
          </p:cNvSpPr>
          <p:nvPr>
            <p:ph type="pic" idx="2"/>
          </p:nvPr>
        </p:nvSpPr>
        <p:spPr bwMode="auto"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10"/>
          <p:cNvSpPr txBox="1">
            <a:spLocks noGrp="1"/>
          </p:cNvSpPr>
          <p:nvPr>
            <p:ph type="body" idx="1"/>
          </p:nvPr>
        </p:nvSpPr>
        <p:spPr bwMode="auto">
          <a:xfrm>
            <a:off x="839787" y="3341050"/>
            <a:ext cx="3932100" cy="25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>
              <a:defRPr/>
            </a:pPr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dt" idx="10"/>
          </p:nvPr>
        </p:nvSpPr>
        <p:spPr bwMode="auto">
          <a:xfrm>
            <a:off x="431799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89" name="Google Shape;89;p10"/>
          <p:cNvSpPr txBox="1">
            <a:spLocks noGrp="1"/>
          </p:cNvSpPr>
          <p:nvPr>
            <p:ph type="ftr" idx="11"/>
          </p:nvPr>
        </p:nvSpPr>
        <p:spPr bwMode="auto">
          <a:xfrm>
            <a:off x="3454399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90" name="Google Shape;90;p10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0056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6"/>
          <p:cNvSpPr txBox="1">
            <a:spLocks noGrp="1"/>
          </p:cNvSpPr>
          <p:nvPr>
            <p:ph type="dt" idx="10"/>
          </p:nvPr>
        </p:nvSpPr>
        <p:spPr>
          <a:xfrm>
            <a:off x="431800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6"/>
          <p:cNvSpPr txBox="1">
            <a:spLocks noGrp="1"/>
          </p:cNvSpPr>
          <p:nvPr>
            <p:ph type="ftr" idx="11"/>
          </p:nvPr>
        </p:nvSpPr>
        <p:spPr>
          <a:xfrm>
            <a:off x="3454400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6"/>
          <p:cNvSpPr txBox="1">
            <a:spLocks noGrp="1"/>
          </p:cNvSpPr>
          <p:nvPr>
            <p:ph type="sldNum" idx="12"/>
          </p:nvPr>
        </p:nvSpPr>
        <p:spPr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Заголовок и вертикальный текст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" name="Google Shape;92;p11"/>
          <p:cNvSpPr txBox="1">
            <a:spLocks noGrp="1"/>
          </p:cNvSpPr>
          <p:nvPr>
            <p:ph type="title"/>
          </p:nvPr>
        </p:nvSpPr>
        <p:spPr bwMode="auto">
          <a:xfrm>
            <a:off x="2228763" y="459538"/>
            <a:ext cx="9157500" cy="8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3" name="Google Shape;93;p11"/>
          <p:cNvSpPr txBox="1">
            <a:spLocks noGrp="1"/>
          </p:cNvSpPr>
          <p:nvPr>
            <p:ph type="body" idx="1"/>
          </p:nvPr>
        </p:nvSpPr>
        <p:spPr bwMode="auto"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4" name="Google Shape;94;p11"/>
          <p:cNvSpPr txBox="1">
            <a:spLocks noGrp="1"/>
          </p:cNvSpPr>
          <p:nvPr>
            <p:ph type="dt" idx="10"/>
          </p:nvPr>
        </p:nvSpPr>
        <p:spPr bwMode="auto">
          <a:xfrm>
            <a:off x="431799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95" name="Google Shape;95;p11"/>
          <p:cNvSpPr txBox="1">
            <a:spLocks noGrp="1"/>
          </p:cNvSpPr>
          <p:nvPr>
            <p:ph type="ftr" idx="11"/>
          </p:nvPr>
        </p:nvSpPr>
        <p:spPr bwMode="auto">
          <a:xfrm>
            <a:off x="3454399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96" name="Google Shape;96;p11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1241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Вертикальный заголовок и текст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" name="Google Shape;98;p12"/>
          <p:cNvSpPr txBox="1">
            <a:spLocks noGrp="1"/>
          </p:cNvSpPr>
          <p:nvPr>
            <p:ph type="title"/>
          </p:nvPr>
        </p:nvSpPr>
        <p:spPr bwMode="auto"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9" name="Google Shape;99;p12"/>
          <p:cNvSpPr txBox="1">
            <a:spLocks noGrp="1"/>
          </p:cNvSpPr>
          <p:nvPr>
            <p:ph type="body" idx="1"/>
          </p:nvPr>
        </p:nvSpPr>
        <p:spPr bwMode="auto">
          <a:xfrm rot="5400000">
            <a:off x="2359800" y="-35701"/>
            <a:ext cx="46911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dt" idx="10"/>
          </p:nvPr>
        </p:nvSpPr>
        <p:spPr bwMode="auto">
          <a:xfrm>
            <a:off x="431799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1" name="Google Shape;101;p12"/>
          <p:cNvSpPr txBox="1">
            <a:spLocks noGrp="1"/>
          </p:cNvSpPr>
          <p:nvPr>
            <p:ph type="ftr" idx="11"/>
          </p:nvPr>
        </p:nvSpPr>
        <p:spPr bwMode="auto">
          <a:xfrm>
            <a:off x="3454399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2" name="Google Shape;102;p12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52152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Пустой слайд 2" userDrawn="1">
  <p:cSld name="Пустой слайд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" name="Google Shape;118;p14"/>
          <p:cNvSpPr txBox="1">
            <a:spLocks noGrp="1"/>
          </p:cNvSpPr>
          <p:nvPr>
            <p:ph type="ftr" idx="11"/>
          </p:nvPr>
        </p:nvSpPr>
        <p:spPr bwMode="auto"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19" name="Google Shape;119;p14"/>
          <p:cNvSpPr txBox="1">
            <a:spLocks noGrp="1"/>
          </p:cNvSpPr>
          <p:nvPr>
            <p:ph type="dt" idx="10"/>
          </p:nvPr>
        </p:nvSpPr>
        <p:spPr bwMode="auto"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20" name="Google Shape;120;p14"/>
          <p:cNvSpPr txBox="1">
            <a:spLocks noGrp="1"/>
          </p:cNvSpPr>
          <p:nvPr>
            <p:ph type="sldNum" idx="12"/>
          </p:nvPr>
        </p:nvSpPr>
        <p:spPr bwMode="auto">
          <a:xfrm>
            <a:off x="877824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t>‹#›</a:t>
            </a:fld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11377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" name="Google Shape;137;p18"/>
          <p:cNvSpPr txBox="1">
            <a:spLocks noGrp="1"/>
          </p:cNvSpPr>
          <p:nvPr>
            <p:ph type="ftr" idx="11"/>
          </p:nvPr>
        </p:nvSpPr>
        <p:spPr bwMode="auto"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38" name="Google Shape;138;p18"/>
          <p:cNvSpPr txBox="1">
            <a:spLocks noGrp="1"/>
          </p:cNvSpPr>
          <p:nvPr>
            <p:ph type="dt" idx="10"/>
          </p:nvPr>
        </p:nvSpPr>
        <p:spPr bwMode="auto"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39" name="Google Shape;139;p18"/>
          <p:cNvSpPr txBox="1">
            <a:spLocks noGrp="1"/>
          </p:cNvSpPr>
          <p:nvPr>
            <p:ph type="sldNum" idx="12"/>
          </p:nvPr>
        </p:nvSpPr>
        <p:spPr bwMode="auto"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54468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Титульный слайд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4" name="Google Shape;24;p2"/>
          <p:cNvGrpSpPr/>
          <p:nvPr/>
        </p:nvGrpSpPr>
        <p:grpSpPr bwMode="auto">
          <a:xfrm>
            <a:off x="2005357" y="6497999"/>
            <a:ext cx="10186640" cy="360000"/>
            <a:chOff x="2005357" y="6497999"/>
            <a:chExt cx="10186640" cy="360000"/>
          </a:xfrm>
        </p:grpSpPr>
        <p:sp>
          <p:nvSpPr>
            <p:cNvPr id="25" name="Google Shape;25;p2"/>
            <p:cNvSpPr/>
            <p:nvPr/>
          </p:nvSpPr>
          <p:spPr bwMode="auto">
            <a:xfrm rot="10800000">
              <a:off x="2158056" y="6497999"/>
              <a:ext cx="10033941" cy="360000"/>
            </a:xfrm>
            <a:prstGeom prst="flowChartProcess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 bwMode="auto">
            <a:xfrm rot="10800000">
              <a:off x="2005357" y="6497999"/>
              <a:ext cx="152699" cy="360000"/>
            </a:xfrm>
            <a:prstGeom prst="rtTriangle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7" name="Google Shape;27;p2"/>
          <p:cNvGrpSpPr/>
          <p:nvPr/>
        </p:nvGrpSpPr>
        <p:grpSpPr bwMode="auto">
          <a:xfrm>
            <a:off x="1" y="6497999"/>
            <a:ext cx="1953120" cy="360001"/>
            <a:chOff x="1" y="6497999"/>
            <a:chExt cx="1953120" cy="360001"/>
          </a:xfrm>
        </p:grpSpPr>
        <p:sp>
          <p:nvSpPr>
            <p:cNvPr id="28" name="Google Shape;28;p2"/>
            <p:cNvSpPr/>
            <p:nvPr/>
          </p:nvSpPr>
          <p:spPr bwMode="auto">
            <a:xfrm>
              <a:off x="1" y="6498000"/>
              <a:ext cx="1800419" cy="360000"/>
            </a:xfrm>
            <a:prstGeom prst="flowChartProcess">
              <a:avLst/>
            </a:prstGeom>
            <a:solidFill>
              <a:srgbClr val="B3C6E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 bwMode="auto">
            <a:xfrm>
              <a:off x="1800421" y="6497999"/>
              <a:ext cx="152699" cy="360000"/>
            </a:xfrm>
            <a:prstGeom prst="rtTriangle">
              <a:avLst/>
            </a:prstGeom>
            <a:solidFill>
              <a:srgbClr val="B3C6E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0" name="Google Shape;30;p2"/>
          <p:cNvSpPr txBox="1">
            <a:spLocks noGrp="1"/>
          </p:cNvSpPr>
          <p:nvPr>
            <p:ph type="ctrTitle"/>
          </p:nvPr>
        </p:nvSpPr>
        <p:spPr bwMode="auto">
          <a:xfrm>
            <a:off x="1524000" y="2241471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1" name="Google Shape;31;p2"/>
          <p:cNvSpPr txBox="1">
            <a:spLocks noGrp="1"/>
          </p:cNvSpPr>
          <p:nvPr>
            <p:ph type="subTitle" idx="1"/>
          </p:nvPr>
        </p:nvSpPr>
        <p:spPr bwMode="auto">
          <a:xfrm>
            <a:off x="1524000" y="4721146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pPr>
              <a:defRPr/>
            </a:pPr>
            <a:endParaRPr/>
          </a:p>
        </p:txBody>
      </p:sp>
      <p:sp>
        <p:nvSpPr>
          <p:cNvPr id="32" name="Google Shape;32;p2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grpSp>
        <p:nvGrpSpPr>
          <p:cNvPr id="33" name="Google Shape;33;p2"/>
          <p:cNvGrpSpPr/>
          <p:nvPr/>
        </p:nvGrpSpPr>
        <p:grpSpPr bwMode="auto">
          <a:xfrm>
            <a:off x="0" y="0"/>
            <a:ext cx="8797400" cy="2175080"/>
            <a:chOff x="0" y="4682920"/>
            <a:chExt cx="8797400" cy="2175080"/>
          </a:xfrm>
        </p:grpSpPr>
        <p:sp>
          <p:nvSpPr>
            <p:cNvPr id="34" name="Google Shape;34;p2"/>
            <p:cNvSpPr/>
            <p:nvPr/>
          </p:nvSpPr>
          <p:spPr bwMode="auto">
            <a:xfrm>
              <a:off x="0" y="4682920"/>
              <a:ext cx="7874000" cy="2175080"/>
            </a:xfrm>
            <a:prstGeom prst="flowChartProcess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 bwMode="auto">
            <a:xfrm>
              <a:off x="7874000" y="4682920"/>
              <a:ext cx="923400" cy="2175000"/>
            </a:xfrm>
            <a:prstGeom prst="rtTriangle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6" name="Google Shape;36;p2" descr="http://distant.kriro.ru/pluginfile.php/1/theme_klass/logo/1488473550/full_logo_moodle.png"/>
          <p:cNvPicPr/>
          <p:nvPr/>
        </p:nvPicPr>
        <p:blipFill>
          <a:blip r:embed="rId2">
            <a:alphaModFix/>
          </a:blip>
          <a:srcRect/>
          <a:stretch/>
        </p:blipFill>
        <p:spPr bwMode="auto">
          <a:xfrm>
            <a:off x="431799" y="387452"/>
            <a:ext cx="7153274" cy="14001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" name="Google Shape;37;p2"/>
          <p:cNvGrpSpPr/>
          <p:nvPr/>
        </p:nvGrpSpPr>
        <p:grpSpPr bwMode="auto">
          <a:xfrm>
            <a:off x="8048062" y="1"/>
            <a:ext cx="4143936" cy="2175080"/>
            <a:chOff x="8048062" y="4682921"/>
            <a:chExt cx="4143936" cy="2175080"/>
          </a:xfrm>
        </p:grpSpPr>
        <p:sp>
          <p:nvSpPr>
            <p:cNvPr id="38" name="Google Shape;38;p2"/>
            <p:cNvSpPr/>
            <p:nvPr/>
          </p:nvSpPr>
          <p:spPr bwMode="auto">
            <a:xfrm rot="10800000">
              <a:off x="8971461" y="4682921"/>
              <a:ext cx="3220537" cy="2175080"/>
            </a:xfrm>
            <a:prstGeom prst="flowChartProcess">
              <a:avLst/>
            </a:prstGeom>
            <a:solidFill>
              <a:srgbClr val="B3C6E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 bwMode="auto">
            <a:xfrm rot="10800000">
              <a:off x="8048062" y="4683001"/>
              <a:ext cx="923400" cy="2175000"/>
            </a:xfrm>
            <a:prstGeom prst="rtTriangle">
              <a:avLst/>
            </a:prstGeom>
            <a:solidFill>
              <a:srgbClr val="B3C6E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40" name="Google Shape;40;p2"/>
          <p:cNvPicPr/>
          <p:nvPr/>
        </p:nvPicPr>
        <p:blipFill>
          <a:blip r:embed="rId3">
            <a:alphaModFix/>
          </a:blip>
          <a:srcRect/>
          <a:stretch/>
        </p:blipFill>
        <p:spPr bwMode="auto">
          <a:xfrm>
            <a:off x="429027" y="387451"/>
            <a:ext cx="1400202" cy="14001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702846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Пустой слайд 1" userDrawn="1">
  <p:cSld name="Пустой слайд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" name="Google Shape;42;p3"/>
          <p:cNvSpPr/>
          <p:nvPr/>
        </p:nvSpPr>
        <p:spPr bwMode="auto">
          <a:xfrm>
            <a:off x="0" y="0"/>
            <a:ext cx="1743599" cy="1651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3" name="Google Shape;43;p3"/>
          <p:cNvSpPr/>
          <p:nvPr/>
        </p:nvSpPr>
        <p:spPr bwMode="auto">
          <a:xfrm>
            <a:off x="0" y="0"/>
            <a:ext cx="1515975" cy="360000"/>
          </a:xfrm>
          <a:prstGeom prst="flowChartProcess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4" name="Google Shape;44;p3"/>
          <p:cNvSpPr/>
          <p:nvPr/>
        </p:nvSpPr>
        <p:spPr bwMode="auto">
          <a:xfrm>
            <a:off x="1515981" y="-1"/>
            <a:ext cx="152699" cy="359700"/>
          </a:xfrm>
          <a:prstGeom prst="rtTriangle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5" name="Google Shape;45;p3"/>
          <p:cNvSpPr/>
          <p:nvPr/>
        </p:nvSpPr>
        <p:spPr bwMode="auto">
          <a:xfrm>
            <a:off x="0" y="6082200"/>
            <a:ext cx="12192000" cy="775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6" name="Google Shape;46;p3"/>
          <p:cNvSpPr/>
          <p:nvPr/>
        </p:nvSpPr>
        <p:spPr bwMode="auto">
          <a:xfrm>
            <a:off x="1668675" y="360003"/>
            <a:ext cx="845100" cy="1384800"/>
          </a:xfrm>
          <a:prstGeom prst="rtTriangl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547123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Титульный слайд 1" userDrawn="1">
  <p:cSld name="Титульный слайд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" name="Google Shape;48;p4"/>
          <p:cNvSpPr txBox="1">
            <a:spLocks noGrp="1"/>
          </p:cNvSpPr>
          <p:nvPr>
            <p:ph type="ctrTitle"/>
          </p:nvPr>
        </p:nvSpPr>
        <p:spPr bwMode="auto">
          <a:xfrm>
            <a:off x="914400" y="2125980"/>
            <a:ext cx="10363200" cy="14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9" name="Google Shape;49;p4"/>
          <p:cNvSpPr txBox="1">
            <a:spLocks noGrp="1"/>
          </p:cNvSpPr>
          <p:nvPr>
            <p:ph type="subTitle" idx="1"/>
          </p:nvPr>
        </p:nvSpPr>
        <p:spPr bwMode="auto"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0" name="Google Shape;50;p4"/>
          <p:cNvSpPr txBox="1">
            <a:spLocks noGrp="1"/>
          </p:cNvSpPr>
          <p:nvPr>
            <p:ph type="ftr" idx="11"/>
          </p:nvPr>
        </p:nvSpPr>
        <p:spPr bwMode="auto"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1" name="Google Shape;51;p4"/>
          <p:cNvSpPr txBox="1">
            <a:spLocks noGrp="1"/>
          </p:cNvSpPr>
          <p:nvPr>
            <p:ph type="dt" idx="10"/>
          </p:nvPr>
        </p:nvSpPr>
        <p:spPr bwMode="auto"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2" name="Google Shape;52;p4"/>
          <p:cNvSpPr txBox="1">
            <a:spLocks noGrp="1"/>
          </p:cNvSpPr>
          <p:nvPr>
            <p:ph type="sldNum" idx="12"/>
          </p:nvPr>
        </p:nvSpPr>
        <p:spPr bwMode="auto">
          <a:xfrm>
            <a:off x="877824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t>‹#›</a:t>
            </a:fld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97015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Заголовок раздела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" name="Google Shape;56;p6"/>
          <p:cNvSpPr txBox="1"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7" name="Google Shape;57;p6"/>
          <p:cNvSpPr txBox="1"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8" name="Google Shape;58;p6"/>
          <p:cNvSpPr txBox="1">
            <a:spLocks noGrp="1"/>
          </p:cNvSpPr>
          <p:nvPr>
            <p:ph type="dt" idx="10"/>
          </p:nvPr>
        </p:nvSpPr>
        <p:spPr bwMode="auto">
          <a:xfrm>
            <a:off x="431799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9" name="Google Shape;59;p6"/>
          <p:cNvSpPr txBox="1">
            <a:spLocks noGrp="1"/>
          </p:cNvSpPr>
          <p:nvPr>
            <p:ph type="ftr" idx="11"/>
          </p:nvPr>
        </p:nvSpPr>
        <p:spPr bwMode="auto">
          <a:xfrm>
            <a:off x="3454399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0" name="Google Shape;60;p6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80297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Объект с подписью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" name="Google Shape;78;p9"/>
          <p:cNvSpPr txBox="1">
            <a:spLocks noGrp="1"/>
          </p:cNvSpPr>
          <p:nvPr>
            <p:ph type="title"/>
          </p:nvPr>
        </p:nvSpPr>
        <p:spPr bwMode="auto">
          <a:xfrm>
            <a:off x="839787" y="174085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9" name="Google Shape;79;p9"/>
          <p:cNvSpPr txBox="1">
            <a:spLocks noGrp="1"/>
          </p:cNvSpPr>
          <p:nvPr>
            <p:ph type="body" idx="1"/>
          </p:nvPr>
        </p:nvSpPr>
        <p:spPr bwMode="auto"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79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body" idx="2"/>
          </p:nvPr>
        </p:nvSpPr>
        <p:spPr bwMode="auto">
          <a:xfrm>
            <a:off x="839788" y="3341050"/>
            <a:ext cx="3932100" cy="25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>
              <a:defRPr/>
            </a:pPr>
            <a:endParaRPr/>
          </a:p>
        </p:txBody>
      </p:sp>
      <p:sp>
        <p:nvSpPr>
          <p:cNvPr id="81" name="Google Shape;81;p9"/>
          <p:cNvSpPr txBox="1">
            <a:spLocks noGrp="1"/>
          </p:cNvSpPr>
          <p:nvPr>
            <p:ph type="dt" idx="10"/>
          </p:nvPr>
        </p:nvSpPr>
        <p:spPr bwMode="auto">
          <a:xfrm>
            <a:off x="431799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82" name="Google Shape;82;p9"/>
          <p:cNvSpPr txBox="1">
            <a:spLocks noGrp="1"/>
          </p:cNvSpPr>
          <p:nvPr>
            <p:ph type="ftr" idx="11"/>
          </p:nvPr>
        </p:nvSpPr>
        <p:spPr bwMode="auto">
          <a:xfrm>
            <a:off x="3454399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83" name="Google Shape;83;p9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45710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Рисунок с подписью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" name="Google Shape;85;p10"/>
          <p:cNvSpPr txBox="1">
            <a:spLocks noGrp="1"/>
          </p:cNvSpPr>
          <p:nvPr>
            <p:ph type="title"/>
          </p:nvPr>
        </p:nvSpPr>
        <p:spPr bwMode="auto">
          <a:xfrm>
            <a:off x="839787" y="174085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6" name="Google Shape;86;p10"/>
          <p:cNvSpPr>
            <a:spLocks noGrp="1"/>
          </p:cNvSpPr>
          <p:nvPr>
            <p:ph type="pic" idx="2"/>
          </p:nvPr>
        </p:nvSpPr>
        <p:spPr bwMode="auto"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10"/>
          <p:cNvSpPr txBox="1">
            <a:spLocks noGrp="1"/>
          </p:cNvSpPr>
          <p:nvPr>
            <p:ph type="body" idx="1"/>
          </p:nvPr>
        </p:nvSpPr>
        <p:spPr bwMode="auto">
          <a:xfrm>
            <a:off x="839787" y="3341050"/>
            <a:ext cx="3932100" cy="25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>
              <a:defRPr/>
            </a:pPr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dt" idx="10"/>
          </p:nvPr>
        </p:nvSpPr>
        <p:spPr bwMode="auto">
          <a:xfrm>
            <a:off x="431799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89" name="Google Shape;89;p10"/>
          <p:cNvSpPr txBox="1">
            <a:spLocks noGrp="1"/>
          </p:cNvSpPr>
          <p:nvPr>
            <p:ph type="ftr" idx="11"/>
          </p:nvPr>
        </p:nvSpPr>
        <p:spPr bwMode="auto">
          <a:xfrm>
            <a:off x="3454399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90" name="Google Shape;90;p10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7797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"/>
          <p:cNvSpPr txBox="1">
            <a:spLocks noGrp="1"/>
          </p:cNvSpPr>
          <p:nvPr>
            <p:ph type="title"/>
          </p:nvPr>
        </p:nvSpPr>
        <p:spPr>
          <a:xfrm>
            <a:off x="2228763" y="459538"/>
            <a:ext cx="9157500" cy="8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dt" idx="10"/>
          </p:nvPr>
        </p:nvSpPr>
        <p:spPr>
          <a:xfrm>
            <a:off x="431800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ftr" idx="11"/>
          </p:nvPr>
        </p:nvSpPr>
        <p:spPr>
          <a:xfrm>
            <a:off x="3454400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7"/>
          <p:cNvSpPr txBox="1">
            <a:spLocks noGrp="1"/>
          </p:cNvSpPr>
          <p:nvPr>
            <p:ph type="sldNum" idx="12"/>
          </p:nvPr>
        </p:nvSpPr>
        <p:spPr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Заголовок и вертикальный текст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" name="Google Shape;92;p11"/>
          <p:cNvSpPr txBox="1">
            <a:spLocks noGrp="1"/>
          </p:cNvSpPr>
          <p:nvPr>
            <p:ph type="title"/>
          </p:nvPr>
        </p:nvSpPr>
        <p:spPr bwMode="auto">
          <a:xfrm>
            <a:off x="2228763" y="459538"/>
            <a:ext cx="9157500" cy="8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3" name="Google Shape;93;p11"/>
          <p:cNvSpPr txBox="1">
            <a:spLocks noGrp="1"/>
          </p:cNvSpPr>
          <p:nvPr>
            <p:ph type="body" idx="1"/>
          </p:nvPr>
        </p:nvSpPr>
        <p:spPr bwMode="auto"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4" name="Google Shape;94;p11"/>
          <p:cNvSpPr txBox="1">
            <a:spLocks noGrp="1"/>
          </p:cNvSpPr>
          <p:nvPr>
            <p:ph type="dt" idx="10"/>
          </p:nvPr>
        </p:nvSpPr>
        <p:spPr bwMode="auto">
          <a:xfrm>
            <a:off x="431799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95" name="Google Shape;95;p11"/>
          <p:cNvSpPr txBox="1">
            <a:spLocks noGrp="1"/>
          </p:cNvSpPr>
          <p:nvPr>
            <p:ph type="ftr" idx="11"/>
          </p:nvPr>
        </p:nvSpPr>
        <p:spPr bwMode="auto">
          <a:xfrm>
            <a:off x="3454399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96" name="Google Shape;96;p11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334280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Вертикальный заголовок и текст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" name="Google Shape;98;p12"/>
          <p:cNvSpPr txBox="1">
            <a:spLocks noGrp="1"/>
          </p:cNvSpPr>
          <p:nvPr>
            <p:ph type="title"/>
          </p:nvPr>
        </p:nvSpPr>
        <p:spPr bwMode="auto"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9" name="Google Shape;99;p12"/>
          <p:cNvSpPr txBox="1">
            <a:spLocks noGrp="1"/>
          </p:cNvSpPr>
          <p:nvPr>
            <p:ph type="body" idx="1"/>
          </p:nvPr>
        </p:nvSpPr>
        <p:spPr bwMode="auto">
          <a:xfrm rot="5400000">
            <a:off x="2359800" y="-35701"/>
            <a:ext cx="46911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dt" idx="10"/>
          </p:nvPr>
        </p:nvSpPr>
        <p:spPr bwMode="auto">
          <a:xfrm>
            <a:off x="431799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1" name="Google Shape;101;p12"/>
          <p:cNvSpPr txBox="1">
            <a:spLocks noGrp="1"/>
          </p:cNvSpPr>
          <p:nvPr>
            <p:ph type="ftr" idx="11"/>
          </p:nvPr>
        </p:nvSpPr>
        <p:spPr bwMode="auto">
          <a:xfrm>
            <a:off x="3454399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2" name="Google Shape;102;p12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865025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Пустой слайд 2" userDrawn="1">
  <p:cSld name="Пустой слайд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" name="Google Shape;118;p14"/>
          <p:cNvSpPr txBox="1">
            <a:spLocks noGrp="1"/>
          </p:cNvSpPr>
          <p:nvPr>
            <p:ph type="ftr" idx="11"/>
          </p:nvPr>
        </p:nvSpPr>
        <p:spPr bwMode="auto"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19" name="Google Shape;119;p14"/>
          <p:cNvSpPr txBox="1">
            <a:spLocks noGrp="1"/>
          </p:cNvSpPr>
          <p:nvPr>
            <p:ph type="dt" idx="10"/>
          </p:nvPr>
        </p:nvSpPr>
        <p:spPr bwMode="auto"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20" name="Google Shape;120;p14"/>
          <p:cNvSpPr txBox="1">
            <a:spLocks noGrp="1"/>
          </p:cNvSpPr>
          <p:nvPr>
            <p:ph type="sldNum" idx="12"/>
          </p:nvPr>
        </p:nvSpPr>
        <p:spPr bwMode="auto">
          <a:xfrm>
            <a:off x="877824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t>‹#›</a:t>
            </a:fld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7710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" name="Google Shape;137;p18"/>
          <p:cNvSpPr txBox="1">
            <a:spLocks noGrp="1"/>
          </p:cNvSpPr>
          <p:nvPr>
            <p:ph type="ftr" idx="11"/>
          </p:nvPr>
        </p:nvSpPr>
        <p:spPr bwMode="auto"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38" name="Google Shape;138;p18"/>
          <p:cNvSpPr txBox="1">
            <a:spLocks noGrp="1"/>
          </p:cNvSpPr>
          <p:nvPr>
            <p:ph type="dt" idx="10"/>
          </p:nvPr>
        </p:nvSpPr>
        <p:spPr bwMode="auto"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39" name="Google Shape;139;p18"/>
          <p:cNvSpPr txBox="1">
            <a:spLocks noGrp="1"/>
          </p:cNvSpPr>
          <p:nvPr>
            <p:ph type="sldNum" idx="12"/>
          </p:nvPr>
        </p:nvSpPr>
        <p:spPr bwMode="auto"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0114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8"/>
          <p:cNvSpPr txBox="1">
            <a:spLocks noGrp="1"/>
          </p:cNvSpPr>
          <p:nvPr>
            <p:ph type="title"/>
          </p:nvPr>
        </p:nvSpPr>
        <p:spPr>
          <a:xfrm>
            <a:off x="2227384" y="460989"/>
            <a:ext cx="9158400" cy="8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8"/>
          <p:cNvSpPr txBox="1">
            <a:spLocks noGrp="1"/>
          </p:cNvSpPr>
          <p:nvPr>
            <p:ph type="dt" idx="10"/>
          </p:nvPr>
        </p:nvSpPr>
        <p:spPr>
          <a:xfrm>
            <a:off x="431800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ftr" idx="11"/>
          </p:nvPr>
        </p:nvSpPr>
        <p:spPr>
          <a:xfrm>
            <a:off x="3454400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8"/>
          <p:cNvSpPr txBox="1">
            <a:spLocks noGrp="1"/>
          </p:cNvSpPr>
          <p:nvPr>
            <p:ph type="sldNum" idx="12"/>
          </p:nvPr>
        </p:nvSpPr>
        <p:spPr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0"/>
          <p:cNvSpPr txBox="1">
            <a:spLocks noGrp="1"/>
          </p:cNvSpPr>
          <p:nvPr>
            <p:ph type="title"/>
          </p:nvPr>
        </p:nvSpPr>
        <p:spPr>
          <a:xfrm>
            <a:off x="839787" y="174085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3" name="Google Shape;83;p10"/>
          <p:cNvSpPr txBox="1">
            <a:spLocks noGrp="1"/>
          </p:cNvSpPr>
          <p:nvPr>
            <p:ph type="body" idx="2"/>
          </p:nvPr>
        </p:nvSpPr>
        <p:spPr>
          <a:xfrm>
            <a:off x="839788" y="3341050"/>
            <a:ext cx="3932100" cy="25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4" name="Google Shape;84;p10"/>
          <p:cNvSpPr txBox="1">
            <a:spLocks noGrp="1"/>
          </p:cNvSpPr>
          <p:nvPr>
            <p:ph type="dt" idx="10"/>
          </p:nvPr>
        </p:nvSpPr>
        <p:spPr>
          <a:xfrm>
            <a:off x="431800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0"/>
          <p:cNvSpPr txBox="1">
            <a:spLocks noGrp="1"/>
          </p:cNvSpPr>
          <p:nvPr>
            <p:ph type="ftr" idx="11"/>
          </p:nvPr>
        </p:nvSpPr>
        <p:spPr>
          <a:xfrm>
            <a:off x="3454400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0"/>
          <p:cNvSpPr txBox="1">
            <a:spLocks noGrp="1"/>
          </p:cNvSpPr>
          <p:nvPr>
            <p:ph type="sldNum" idx="12"/>
          </p:nvPr>
        </p:nvSpPr>
        <p:spPr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1"/>
          <p:cNvSpPr txBox="1">
            <a:spLocks noGrp="1"/>
          </p:cNvSpPr>
          <p:nvPr>
            <p:ph type="title"/>
          </p:nvPr>
        </p:nvSpPr>
        <p:spPr>
          <a:xfrm>
            <a:off x="839787" y="174085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11"/>
          <p:cNvSpPr txBox="1">
            <a:spLocks noGrp="1"/>
          </p:cNvSpPr>
          <p:nvPr>
            <p:ph type="body" idx="1"/>
          </p:nvPr>
        </p:nvSpPr>
        <p:spPr>
          <a:xfrm>
            <a:off x="839787" y="3341050"/>
            <a:ext cx="3932100" cy="25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1" name="Google Shape;91;p11"/>
          <p:cNvSpPr txBox="1">
            <a:spLocks noGrp="1"/>
          </p:cNvSpPr>
          <p:nvPr>
            <p:ph type="dt" idx="10"/>
          </p:nvPr>
        </p:nvSpPr>
        <p:spPr>
          <a:xfrm>
            <a:off x="431800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1"/>
          <p:cNvSpPr txBox="1">
            <a:spLocks noGrp="1"/>
          </p:cNvSpPr>
          <p:nvPr>
            <p:ph type="ftr" idx="11"/>
          </p:nvPr>
        </p:nvSpPr>
        <p:spPr>
          <a:xfrm>
            <a:off x="3454400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1"/>
          <p:cNvSpPr txBox="1">
            <a:spLocks noGrp="1"/>
          </p:cNvSpPr>
          <p:nvPr>
            <p:ph type="sldNum" idx="12"/>
          </p:nvPr>
        </p:nvSpPr>
        <p:spPr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2"/>
          <p:cNvSpPr txBox="1">
            <a:spLocks noGrp="1"/>
          </p:cNvSpPr>
          <p:nvPr>
            <p:ph type="title"/>
          </p:nvPr>
        </p:nvSpPr>
        <p:spPr>
          <a:xfrm>
            <a:off x="2228763" y="459538"/>
            <a:ext cx="9157500" cy="8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2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12"/>
          <p:cNvSpPr txBox="1">
            <a:spLocks noGrp="1"/>
          </p:cNvSpPr>
          <p:nvPr>
            <p:ph type="dt" idx="10"/>
          </p:nvPr>
        </p:nvSpPr>
        <p:spPr>
          <a:xfrm>
            <a:off x="431800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2"/>
          <p:cNvSpPr txBox="1">
            <a:spLocks noGrp="1"/>
          </p:cNvSpPr>
          <p:nvPr>
            <p:ph type="ftr" idx="11"/>
          </p:nvPr>
        </p:nvSpPr>
        <p:spPr>
          <a:xfrm>
            <a:off x="3454400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2"/>
          <p:cNvSpPr txBox="1">
            <a:spLocks noGrp="1"/>
          </p:cNvSpPr>
          <p:nvPr>
            <p:ph type="sldNum" idx="12"/>
          </p:nvPr>
        </p:nvSpPr>
        <p:spPr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"/>
          <p:cNvGrpSpPr/>
          <p:nvPr/>
        </p:nvGrpSpPr>
        <p:grpSpPr>
          <a:xfrm>
            <a:off x="2005357" y="6497999"/>
            <a:ext cx="10186640" cy="360000"/>
            <a:chOff x="2005357" y="6497999"/>
            <a:chExt cx="10186640" cy="360000"/>
          </a:xfrm>
        </p:grpSpPr>
        <p:sp>
          <p:nvSpPr>
            <p:cNvPr id="11" name="Google Shape;11;p1"/>
            <p:cNvSpPr/>
            <p:nvPr/>
          </p:nvSpPr>
          <p:spPr>
            <a:xfrm rot="10800000">
              <a:off x="2158056" y="6497999"/>
              <a:ext cx="10033941" cy="360000"/>
            </a:xfrm>
            <a:prstGeom prst="flowChartProcess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1"/>
            <p:cNvSpPr/>
            <p:nvPr/>
          </p:nvSpPr>
          <p:spPr>
            <a:xfrm rot="10800000">
              <a:off x="2005357" y="6497999"/>
              <a:ext cx="152700" cy="360000"/>
            </a:xfrm>
            <a:prstGeom prst="rtTriangle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" name="Google Shape;13;p1"/>
          <p:cNvSpPr/>
          <p:nvPr/>
        </p:nvSpPr>
        <p:spPr>
          <a:xfrm>
            <a:off x="1" y="6498000"/>
            <a:ext cx="1800419" cy="360000"/>
          </a:xfrm>
          <a:prstGeom prst="flowChartProcess">
            <a:avLst/>
          </a:prstGeom>
          <a:solidFill>
            <a:srgbClr val="B4C7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1800421" y="6497999"/>
            <a:ext cx="152700" cy="360000"/>
          </a:xfrm>
          <a:prstGeom prst="rtTriangle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1"/>
          <p:cNvSpPr txBox="1">
            <a:spLocks noGrp="1"/>
          </p:cNvSpPr>
          <p:nvPr>
            <p:ph type="title"/>
          </p:nvPr>
        </p:nvSpPr>
        <p:spPr>
          <a:xfrm>
            <a:off x="2228763" y="459538"/>
            <a:ext cx="9157500" cy="8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" name="Google Shape;16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1"/>
          <p:cNvSpPr txBox="1">
            <a:spLocks noGrp="1"/>
          </p:cNvSpPr>
          <p:nvPr>
            <p:ph type="sldNum" idx="12"/>
          </p:nvPr>
        </p:nvSpPr>
        <p:spPr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8" name="Google Shape;18;p1"/>
          <p:cNvSpPr/>
          <p:nvPr/>
        </p:nvSpPr>
        <p:spPr>
          <a:xfrm rot="10800000">
            <a:off x="1908682" y="-2"/>
            <a:ext cx="10283316" cy="360000"/>
          </a:xfrm>
          <a:prstGeom prst="flowChartProcess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 rot="10800000">
            <a:off x="1755982" y="-1"/>
            <a:ext cx="152700" cy="360000"/>
          </a:xfrm>
          <a:prstGeom prst="rtTriangle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0" y="0"/>
            <a:ext cx="1515982" cy="1490059"/>
          </a:xfrm>
          <a:prstGeom prst="flowChartProcess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1515982" y="-1"/>
            <a:ext cx="632700" cy="1490100"/>
          </a:xfrm>
          <a:prstGeom prst="rtTriangle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" name="Google Shape;22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0212" y="97950"/>
            <a:ext cx="1294149" cy="129414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0" name="Google Shape;10;p1"/>
          <p:cNvGrpSpPr/>
          <p:nvPr/>
        </p:nvGrpSpPr>
        <p:grpSpPr bwMode="auto">
          <a:xfrm>
            <a:off x="2005357" y="6497999"/>
            <a:ext cx="10186640" cy="360000"/>
            <a:chOff x="2005357" y="6497999"/>
            <a:chExt cx="10186640" cy="360000"/>
          </a:xfrm>
        </p:grpSpPr>
        <p:sp>
          <p:nvSpPr>
            <p:cNvPr id="11" name="Google Shape;11;p1"/>
            <p:cNvSpPr/>
            <p:nvPr/>
          </p:nvSpPr>
          <p:spPr bwMode="auto">
            <a:xfrm rot="10800000">
              <a:off x="2158056" y="6497999"/>
              <a:ext cx="10033941" cy="360000"/>
            </a:xfrm>
            <a:prstGeom prst="flowChartProcess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2" name="Google Shape;12;p1"/>
            <p:cNvSpPr/>
            <p:nvPr/>
          </p:nvSpPr>
          <p:spPr bwMode="auto">
            <a:xfrm rot="10800000">
              <a:off x="2005357" y="6497999"/>
              <a:ext cx="152699" cy="360000"/>
            </a:xfrm>
            <a:prstGeom prst="rtTriangle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13;p1"/>
          <p:cNvSpPr/>
          <p:nvPr/>
        </p:nvSpPr>
        <p:spPr bwMode="auto">
          <a:xfrm>
            <a:off x="1" y="6498000"/>
            <a:ext cx="1800419" cy="360000"/>
          </a:xfrm>
          <a:prstGeom prst="flowChartProcess">
            <a:avLst/>
          </a:prstGeom>
          <a:solidFill>
            <a:srgbClr val="B4C7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14;p1"/>
          <p:cNvSpPr/>
          <p:nvPr/>
        </p:nvSpPr>
        <p:spPr bwMode="auto">
          <a:xfrm>
            <a:off x="1800421" y="6497999"/>
            <a:ext cx="152699" cy="360000"/>
          </a:xfrm>
          <a:prstGeom prst="rtTriangle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15;p1"/>
          <p:cNvSpPr txBox="1">
            <a:spLocks noGrp="1"/>
          </p:cNvSpPr>
          <p:nvPr>
            <p:ph type="title"/>
          </p:nvPr>
        </p:nvSpPr>
        <p:spPr bwMode="auto">
          <a:xfrm>
            <a:off x="2228763" y="459538"/>
            <a:ext cx="9157500" cy="8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" name="Google Shape;16;p1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" name="Google Shape;17;p1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8" name="Google Shape;18;p1"/>
          <p:cNvSpPr/>
          <p:nvPr/>
        </p:nvSpPr>
        <p:spPr bwMode="auto">
          <a:xfrm rot="10800000">
            <a:off x="1908682" y="-2"/>
            <a:ext cx="10283316" cy="360000"/>
          </a:xfrm>
          <a:prstGeom prst="flowChartProcess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19;p1"/>
          <p:cNvSpPr/>
          <p:nvPr/>
        </p:nvSpPr>
        <p:spPr bwMode="auto">
          <a:xfrm rot="10800000">
            <a:off x="1755982" y="-1"/>
            <a:ext cx="152699" cy="360000"/>
          </a:xfrm>
          <a:prstGeom prst="rtTriangle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20;p1"/>
          <p:cNvSpPr/>
          <p:nvPr/>
        </p:nvSpPr>
        <p:spPr bwMode="auto">
          <a:xfrm>
            <a:off x="0" y="0"/>
            <a:ext cx="1515982" cy="1490059"/>
          </a:xfrm>
          <a:prstGeom prst="flowChartProcess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1" name="Google Shape;21;p1"/>
          <p:cNvSpPr/>
          <p:nvPr/>
        </p:nvSpPr>
        <p:spPr bwMode="auto">
          <a:xfrm>
            <a:off x="1515982" y="-1"/>
            <a:ext cx="632700" cy="1490100"/>
          </a:xfrm>
          <a:prstGeom prst="rtTriangle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22" name="Google Shape;22;p1"/>
          <p:cNvPicPr/>
          <p:nvPr/>
        </p:nvPicPr>
        <p:blipFill>
          <a:blip r:embed="rId12">
            <a:alphaModFix/>
          </a:blip>
          <a:srcRect/>
          <a:stretch/>
        </p:blipFill>
        <p:spPr bwMode="auto">
          <a:xfrm>
            <a:off x="80212" y="97950"/>
            <a:ext cx="1294149" cy="12941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82694084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0" name="Google Shape;10;p1"/>
          <p:cNvGrpSpPr/>
          <p:nvPr/>
        </p:nvGrpSpPr>
        <p:grpSpPr bwMode="auto">
          <a:xfrm>
            <a:off x="2005357" y="6497999"/>
            <a:ext cx="10186640" cy="360000"/>
            <a:chOff x="2005357" y="6497999"/>
            <a:chExt cx="10186640" cy="360000"/>
          </a:xfrm>
        </p:grpSpPr>
        <p:sp>
          <p:nvSpPr>
            <p:cNvPr id="11" name="Google Shape;11;p1"/>
            <p:cNvSpPr/>
            <p:nvPr/>
          </p:nvSpPr>
          <p:spPr bwMode="auto">
            <a:xfrm rot="10800000">
              <a:off x="2158056" y="6497999"/>
              <a:ext cx="10033941" cy="360000"/>
            </a:xfrm>
            <a:prstGeom prst="flowChartProcess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2" name="Google Shape;12;p1"/>
            <p:cNvSpPr/>
            <p:nvPr/>
          </p:nvSpPr>
          <p:spPr bwMode="auto">
            <a:xfrm rot="10800000">
              <a:off x="2005357" y="6497999"/>
              <a:ext cx="152699" cy="360000"/>
            </a:xfrm>
            <a:prstGeom prst="rtTriangle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13;p1"/>
          <p:cNvSpPr/>
          <p:nvPr/>
        </p:nvSpPr>
        <p:spPr bwMode="auto">
          <a:xfrm>
            <a:off x="1" y="6498000"/>
            <a:ext cx="1800419" cy="360000"/>
          </a:xfrm>
          <a:prstGeom prst="flowChartProcess">
            <a:avLst/>
          </a:prstGeom>
          <a:solidFill>
            <a:srgbClr val="B4C7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14;p1"/>
          <p:cNvSpPr/>
          <p:nvPr/>
        </p:nvSpPr>
        <p:spPr bwMode="auto">
          <a:xfrm>
            <a:off x="1800421" y="6497999"/>
            <a:ext cx="152699" cy="360000"/>
          </a:xfrm>
          <a:prstGeom prst="rtTriangle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15;p1"/>
          <p:cNvSpPr txBox="1">
            <a:spLocks noGrp="1"/>
          </p:cNvSpPr>
          <p:nvPr>
            <p:ph type="title"/>
          </p:nvPr>
        </p:nvSpPr>
        <p:spPr bwMode="auto">
          <a:xfrm>
            <a:off x="2228763" y="459538"/>
            <a:ext cx="9157500" cy="8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" name="Google Shape;16;p1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" name="Google Shape;17;p1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8" name="Google Shape;18;p1"/>
          <p:cNvSpPr/>
          <p:nvPr/>
        </p:nvSpPr>
        <p:spPr bwMode="auto">
          <a:xfrm rot="10800000">
            <a:off x="1908682" y="-2"/>
            <a:ext cx="10283316" cy="360000"/>
          </a:xfrm>
          <a:prstGeom prst="flowChartProcess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19;p1"/>
          <p:cNvSpPr/>
          <p:nvPr/>
        </p:nvSpPr>
        <p:spPr bwMode="auto">
          <a:xfrm rot="10800000">
            <a:off x="1755982" y="-1"/>
            <a:ext cx="152699" cy="360000"/>
          </a:xfrm>
          <a:prstGeom prst="rtTriangle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20;p1"/>
          <p:cNvSpPr/>
          <p:nvPr/>
        </p:nvSpPr>
        <p:spPr bwMode="auto">
          <a:xfrm>
            <a:off x="0" y="0"/>
            <a:ext cx="1515982" cy="1490059"/>
          </a:xfrm>
          <a:prstGeom prst="flowChartProcess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1" name="Google Shape;21;p1"/>
          <p:cNvSpPr/>
          <p:nvPr/>
        </p:nvSpPr>
        <p:spPr bwMode="auto">
          <a:xfrm>
            <a:off x="1515982" y="-1"/>
            <a:ext cx="632700" cy="1490100"/>
          </a:xfrm>
          <a:prstGeom prst="rtTriangle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22" name="Google Shape;22;p1"/>
          <p:cNvPicPr/>
          <p:nvPr/>
        </p:nvPicPr>
        <p:blipFill>
          <a:blip r:embed="rId12">
            <a:alphaModFix/>
          </a:blip>
          <a:srcRect/>
          <a:stretch/>
        </p:blipFill>
        <p:spPr bwMode="auto">
          <a:xfrm>
            <a:off x="80212" y="97950"/>
            <a:ext cx="1294149" cy="12941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1275818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0" name="Google Shape;10;p1"/>
          <p:cNvGrpSpPr/>
          <p:nvPr/>
        </p:nvGrpSpPr>
        <p:grpSpPr bwMode="auto">
          <a:xfrm>
            <a:off x="2005357" y="6497999"/>
            <a:ext cx="10186640" cy="360000"/>
            <a:chOff x="2005357" y="6497999"/>
            <a:chExt cx="10186640" cy="360000"/>
          </a:xfrm>
        </p:grpSpPr>
        <p:sp>
          <p:nvSpPr>
            <p:cNvPr id="11" name="Google Shape;11;p1"/>
            <p:cNvSpPr/>
            <p:nvPr/>
          </p:nvSpPr>
          <p:spPr bwMode="auto">
            <a:xfrm rot="10800000">
              <a:off x="2158056" y="6497999"/>
              <a:ext cx="10033941" cy="360000"/>
            </a:xfrm>
            <a:prstGeom prst="flowChartProcess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2" name="Google Shape;12;p1"/>
            <p:cNvSpPr/>
            <p:nvPr/>
          </p:nvSpPr>
          <p:spPr bwMode="auto">
            <a:xfrm rot="10800000">
              <a:off x="2005357" y="6497999"/>
              <a:ext cx="152699" cy="360000"/>
            </a:xfrm>
            <a:prstGeom prst="rtTriangle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13;p1"/>
          <p:cNvSpPr/>
          <p:nvPr/>
        </p:nvSpPr>
        <p:spPr bwMode="auto">
          <a:xfrm>
            <a:off x="1" y="6498000"/>
            <a:ext cx="1800419" cy="360000"/>
          </a:xfrm>
          <a:prstGeom prst="flowChartProcess">
            <a:avLst/>
          </a:prstGeom>
          <a:solidFill>
            <a:srgbClr val="B4C7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14;p1"/>
          <p:cNvSpPr/>
          <p:nvPr/>
        </p:nvSpPr>
        <p:spPr bwMode="auto">
          <a:xfrm>
            <a:off x="1800421" y="6497999"/>
            <a:ext cx="152699" cy="360000"/>
          </a:xfrm>
          <a:prstGeom prst="rtTriangle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15;p1"/>
          <p:cNvSpPr txBox="1">
            <a:spLocks noGrp="1"/>
          </p:cNvSpPr>
          <p:nvPr>
            <p:ph type="title"/>
          </p:nvPr>
        </p:nvSpPr>
        <p:spPr bwMode="auto">
          <a:xfrm>
            <a:off x="2228763" y="459538"/>
            <a:ext cx="9157500" cy="8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" name="Google Shape;16;p1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" name="Google Shape;17;p1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8" name="Google Shape;18;p1"/>
          <p:cNvSpPr/>
          <p:nvPr/>
        </p:nvSpPr>
        <p:spPr bwMode="auto">
          <a:xfrm rot="10800000">
            <a:off x="1908682" y="-2"/>
            <a:ext cx="10283316" cy="360000"/>
          </a:xfrm>
          <a:prstGeom prst="flowChartProcess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19;p1"/>
          <p:cNvSpPr/>
          <p:nvPr/>
        </p:nvSpPr>
        <p:spPr bwMode="auto">
          <a:xfrm rot="10800000">
            <a:off x="1755982" y="-1"/>
            <a:ext cx="152699" cy="360000"/>
          </a:xfrm>
          <a:prstGeom prst="rtTriangle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20;p1"/>
          <p:cNvSpPr/>
          <p:nvPr/>
        </p:nvSpPr>
        <p:spPr bwMode="auto">
          <a:xfrm>
            <a:off x="0" y="0"/>
            <a:ext cx="1515982" cy="1490059"/>
          </a:xfrm>
          <a:prstGeom prst="flowChartProcess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1" name="Google Shape;21;p1"/>
          <p:cNvSpPr/>
          <p:nvPr/>
        </p:nvSpPr>
        <p:spPr bwMode="auto">
          <a:xfrm>
            <a:off x="1515982" y="-1"/>
            <a:ext cx="632700" cy="1490100"/>
          </a:xfrm>
          <a:prstGeom prst="rtTriangle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22" name="Google Shape;22;p1"/>
          <p:cNvPicPr/>
          <p:nvPr/>
        </p:nvPicPr>
        <p:blipFill>
          <a:blip r:embed="rId12">
            <a:alphaModFix/>
          </a:blip>
          <a:srcRect/>
          <a:stretch/>
        </p:blipFill>
        <p:spPr bwMode="auto">
          <a:xfrm>
            <a:off x="80212" y="97950"/>
            <a:ext cx="1294149" cy="12941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4662404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0" name="Google Shape;10;p1"/>
          <p:cNvGrpSpPr/>
          <p:nvPr/>
        </p:nvGrpSpPr>
        <p:grpSpPr bwMode="auto">
          <a:xfrm>
            <a:off x="2005357" y="6497999"/>
            <a:ext cx="10186640" cy="360000"/>
            <a:chOff x="2005357" y="6497999"/>
            <a:chExt cx="10186640" cy="360000"/>
          </a:xfrm>
        </p:grpSpPr>
        <p:sp>
          <p:nvSpPr>
            <p:cNvPr id="11" name="Google Shape;11;p1"/>
            <p:cNvSpPr/>
            <p:nvPr/>
          </p:nvSpPr>
          <p:spPr bwMode="auto">
            <a:xfrm rot="10800000">
              <a:off x="2158056" y="6497999"/>
              <a:ext cx="10033941" cy="360000"/>
            </a:xfrm>
            <a:prstGeom prst="flowChartProcess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2" name="Google Shape;12;p1"/>
            <p:cNvSpPr/>
            <p:nvPr/>
          </p:nvSpPr>
          <p:spPr bwMode="auto">
            <a:xfrm rot="10800000">
              <a:off x="2005357" y="6497999"/>
              <a:ext cx="152699" cy="360000"/>
            </a:xfrm>
            <a:prstGeom prst="rtTriangle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13;p1"/>
          <p:cNvSpPr/>
          <p:nvPr/>
        </p:nvSpPr>
        <p:spPr bwMode="auto">
          <a:xfrm>
            <a:off x="1" y="6498000"/>
            <a:ext cx="1800419" cy="360000"/>
          </a:xfrm>
          <a:prstGeom prst="flowChartProcess">
            <a:avLst/>
          </a:prstGeom>
          <a:solidFill>
            <a:srgbClr val="B4C7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14;p1"/>
          <p:cNvSpPr/>
          <p:nvPr/>
        </p:nvSpPr>
        <p:spPr bwMode="auto">
          <a:xfrm>
            <a:off x="1800421" y="6497999"/>
            <a:ext cx="152699" cy="360000"/>
          </a:xfrm>
          <a:prstGeom prst="rtTriangle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15;p1"/>
          <p:cNvSpPr txBox="1">
            <a:spLocks noGrp="1"/>
          </p:cNvSpPr>
          <p:nvPr>
            <p:ph type="title"/>
          </p:nvPr>
        </p:nvSpPr>
        <p:spPr bwMode="auto">
          <a:xfrm>
            <a:off x="2228763" y="459538"/>
            <a:ext cx="9157500" cy="8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" name="Google Shape;16;p1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" name="Google Shape;17;p1"/>
          <p:cNvSpPr txBox="1">
            <a:spLocks noGrp="1"/>
          </p:cNvSpPr>
          <p:nvPr>
            <p:ph type="sldNum" idx="12"/>
          </p:nvPr>
        </p:nvSpPr>
        <p:spPr bwMode="auto"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B4C7E7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B4C7E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8" name="Google Shape;18;p1"/>
          <p:cNvSpPr/>
          <p:nvPr/>
        </p:nvSpPr>
        <p:spPr bwMode="auto">
          <a:xfrm rot="10800000">
            <a:off x="1908682" y="-2"/>
            <a:ext cx="10283316" cy="360000"/>
          </a:xfrm>
          <a:prstGeom prst="flowChartProcess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19;p1"/>
          <p:cNvSpPr/>
          <p:nvPr/>
        </p:nvSpPr>
        <p:spPr bwMode="auto">
          <a:xfrm rot="10800000">
            <a:off x="1755982" y="-1"/>
            <a:ext cx="152699" cy="360000"/>
          </a:xfrm>
          <a:prstGeom prst="rtTriangle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20;p1"/>
          <p:cNvSpPr/>
          <p:nvPr/>
        </p:nvSpPr>
        <p:spPr bwMode="auto">
          <a:xfrm>
            <a:off x="0" y="0"/>
            <a:ext cx="1515982" cy="1490059"/>
          </a:xfrm>
          <a:prstGeom prst="flowChartProcess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1" name="Google Shape;21;p1"/>
          <p:cNvSpPr/>
          <p:nvPr/>
        </p:nvSpPr>
        <p:spPr bwMode="auto">
          <a:xfrm>
            <a:off x="1515982" y="-1"/>
            <a:ext cx="632700" cy="1490100"/>
          </a:xfrm>
          <a:prstGeom prst="rtTriangle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22" name="Google Shape;22;p1"/>
          <p:cNvPicPr/>
          <p:nvPr/>
        </p:nvPicPr>
        <p:blipFill>
          <a:blip r:embed="rId12">
            <a:alphaModFix/>
          </a:blip>
          <a:srcRect/>
          <a:stretch/>
        </p:blipFill>
        <p:spPr bwMode="auto">
          <a:xfrm>
            <a:off x="80212" y="97950"/>
            <a:ext cx="1294149" cy="12941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85251562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6.png"/><Relationship Id="rId4" Type="http://schemas.openxmlformats.org/officeDocument/2006/relationships/hyperlink" Target="https://docs.edu.gov.ru/document/4bbe134c3a6f2af77697311de9027567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 txBox="1"/>
          <p:nvPr/>
        </p:nvSpPr>
        <p:spPr>
          <a:xfrm>
            <a:off x="853779" y="4813276"/>
            <a:ext cx="10851994" cy="1030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r"/>
            <a:r>
              <a:rPr lang="ru-RU" sz="2000" b="1" dirty="0">
                <a:solidFill>
                  <a:srgbClr val="1E4E7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Волкова Анжелика Васильевна,</a:t>
            </a:r>
          </a:p>
          <a:p>
            <a:pPr lvl="0" algn="r"/>
            <a:r>
              <a:rPr lang="ru-RU" sz="2000" dirty="0">
                <a:solidFill>
                  <a:srgbClr val="1E4E7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заведующий </a:t>
            </a:r>
            <a:r>
              <a:rPr lang="ru-RU" sz="2000" dirty="0" smtClean="0">
                <a:solidFill>
                  <a:srgbClr val="1E4E7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центра методического сопровождения воспитания </a:t>
            </a:r>
            <a:r>
              <a:rPr lang="ru-RU" sz="2000" dirty="0">
                <a:solidFill>
                  <a:srgbClr val="1E4E7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</a:t>
            </a:r>
            <a:r>
              <a:rPr lang="ru-RU" sz="2000" dirty="0" smtClean="0">
                <a:solidFill>
                  <a:srgbClr val="1E4E7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профилактики деструктивных явлений ГОУДПО </a:t>
            </a:r>
            <a:r>
              <a:rPr lang="ru-RU" sz="2000" dirty="0">
                <a:solidFill>
                  <a:srgbClr val="1E4E7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«Коми </a:t>
            </a:r>
            <a:endParaRPr lang="ru-RU" sz="2000" dirty="0" smtClean="0">
              <a:solidFill>
                <a:srgbClr val="1E4E7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r"/>
            <a:r>
              <a:rPr lang="ru-RU" sz="2000" dirty="0" smtClean="0">
                <a:solidFill>
                  <a:srgbClr val="1E4E7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республиканский </a:t>
            </a:r>
            <a:r>
              <a:rPr lang="ru-RU" sz="2000" dirty="0">
                <a:solidFill>
                  <a:srgbClr val="1E4E7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институт развития образования»</a:t>
            </a:r>
          </a:p>
        </p:txBody>
      </p:sp>
      <p:sp>
        <p:nvSpPr>
          <p:cNvPr id="135" name="Google Shape;135;p17"/>
          <p:cNvSpPr txBox="1">
            <a:spLocks noGrp="1"/>
          </p:cNvSpPr>
          <p:nvPr>
            <p:ph type="ctrTitle"/>
          </p:nvPr>
        </p:nvSpPr>
        <p:spPr>
          <a:xfrm>
            <a:off x="1120588" y="3550286"/>
            <a:ext cx="10318377" cy="796826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ru-RU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sz="24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E0644894-DDF3-47B0-8DA8-18076452B7AE}"/>
              </a:ext>
            </a:extLst>
          </p:cNvPr>
          <p:cNvGrpSpPr/>
          <p:nvPr/>
        </p:nvGrpSpPr>
        <p:grpSpPr>
          <a:xfrm>
            <a:off x="7581900" y="0"/>
            <a:ext cx="4610100" cy="2184099"/>
            <a:chOff x="7581900" y="0"/>
            <a:chExt cx="4610100" cy="2184099"/>
          </a:xfrm>
        </p:grpSpPr>
        <p:sp>
          <p:nvSpPr>
            <p:cNvPr id="11" name="Полилиния 10"/>
            <p:cNvSpPr/>
            <p:nvPr/>
          </p:nvSpPr>
          <p:spPr>
            <a:xfrm flipH="1">
              <a:off x="7581900" y="0"/>
              <a:ext cx="4288667" cy="2179529"/>
            </a:xfrm>
            <a:custGeom>
              <a:avLst/>
              <a:gdLst>
                <a:gd name="connsiteX0" fmla="*/ 4450910 w 4450910"/>
                <a:gd name="connsiteY0" fmla="*/ 0 h 2179529"/>
                <a:gd name="connsiteX1" fmla="*/ 813353 w 4450910"/>
                <a:gd name="connsiteY1" fmla="*/ 0 h 2179529"/>
                <a:gd name="connsiteX2" fmla="*/ 0 w 4450910"/>
                <a:gd name="connsiteY2" fmla="*/ 1949360 h 2179529"/>
                <a:gd name="connsiteX3" fmla="*/ 0 w 4450910"/>
                <a:gd name="connsiteY3" fmla="*/ 2179529 h 2179529"/>
                <a:gd name="connsiteX4" fmla="*/ 3541521 w 4450910"/>
                <a:gd name="connsiteY4" fmla="*/ 2179529 h 217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0910" h="2179529">
                  <a:moveTo>
                    <a:pt x="4450910" y="0"/>
                  </a:moveTo>
                  <a:lnTo>
                    <a:pt x="813353" y="0"/>
                  </a:lnTo>
                  <a:lnTo>
                    <a:pt x="0" y="1949360"/>
                  </a:lnTo>
                  <a:lnTo>
                    <a:pt x="0" y="2179529"/>
                  </a:lnTo>
                  <a:lnTo>
                    <a:pt x="3541521" y="2179529"/>
                  </a:lnTo>
                  <a:close/>
                </a:path>
              </a:pathLst>
            </a:custGeom>
            <a:solidFill>
              <a:srgbClr val="C8D6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олилиния 8"/>
            <p:cNvSpPr/>
            <p:nvPr/>
          </p:nvSpPr>
          <p:spPr>
            <a:xfrm flipH="1">
              <a:off x="9715499" y="4570"/>
              <a:ext cx="2476501" cy="2179529"/>
            </a:xfrm>
            <a:custGeom>
              <a:avLst/>
              <a:gdLst>
                <a:gd name="connsiteX0" fmla="*/ 2315231 w 2315231"/>
                <a:gd name="connsiteY0" fmla="*/ 0 h 2179529"/>
                <a:gd name="connsiteX1" fmla="*/ 0 w 2315231"/>
                <a:gd name="connsiteY1" fmla="*/ 0 h 2179529"/>
                <a:gd name="connsiteX2" fmla="*/ 0 w 2315231"/>
                <a:gd name="connsiteY2" fmla="*/ 2179529 h 2179529"/>
                <a:gd name="connsiteX3" fmla="*/ 1405842 w 2315231"/>
                <a:gd name="connsiteY3" fmla="*/ 2179529 h 217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5231" h="2179529">
                  <a:moveTo>
                    <a:pt x="2315231" y="0"/>
                  </a:moveTo>
                  <a:lnTo>
                    <a:pt x="0" y="0"/>
                  </a:lnTo>
                  <a:lnTo>
                    <a:pt x="0" y="2179529"/>
                  </a:lnTo>
                  <a:lnTo>
                    <a:pt x="1405842" y="217952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A903B8B-15B0-4305-AB25-A5C1E646CB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0283" y="446825"/>
            <a:ext cx="1200722" cy="126682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1468AFF1-7951-441F-AD7D-CCEFAA8F4F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8026" y="708993"/>
            <a:ext cx="1556095" cy="81869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25389" y="3167390"/>
            <a:ext cx="91798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Стратегия работы образовательной организации по профилактике травли</a:t>
            </a:r>
          </a:p>
        </p:txBody>
      </p:sp>
    </p:spTree>
    <p:extLst>
      <p:ext uri="{BB962C8B-B14F-4D97-AF65-F5344CB8AC3E}">
        <p14:creationId xmlns:p14="http://schemas.microsoft.com/office/powerpoint/2010/main" xmlns="" val="329553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8235" y="1295406"/>
            <a:ext cx="10533530" cy="4343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2000" b="1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обучающего курса включает</a:t>
            </a:r>
            <a:r>
              <a:rPr lang="ru-RU" sz="2000" b="1" i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2000" b="1" i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07000"/>
              </a:lnSpc>
            </a:pPr>
            <a:endParaRPr lang="ru-RU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arenR"/>
            </a:pPr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очное (онлайн) командное погружение 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тему курса, построение стратегии работы образовательной организации по профилактике травли;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arenR"/>
            </a:pPr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индивидуальное изучение материалов 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системе электронного обучения, освоение маркеров поведения «жертвы» и «агрессора», тактических приемов работы с обучающимися, подвергшимися травле, алгоритмов реагирования специалистов, технологий профилактической работы (10 дней); 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arenR"/>
            </a:pPr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групповая работа 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образовательных организациях по проектированию стратегии и тактики работы образовательной организации в виде комплекса мер и мероприятий образовательной организации по профилактике травли (10 дней);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arenR"/>
            </a:pPr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публичное представление проекта комплекса мер 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мероприятий образовательной организации по профилактике травли.</a:t>
            </a:r>
            <a:endParaRPr lang="ru-RU" sz="20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426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0776" y="563451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Тематический план обучающего курса </a:t>
            </a:r>
            <a:endParaRPr lang="ru-RU" altLang="ru-RU" sz="8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«Стратегия и тактика работы образовательной организации по профилактике травли»</a:t>
            </a:r>
            <a:endParaRPr lang="ru-RU" altLang="ru-RU" sz="8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ru-RU" altLang="ru-RU" sz="1800" dirty="0">
              <a:latin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69090769"/>
              </p:ext>
            </p:extLst>
          </p:nvPr>
        </p:nvGraphicFramePr>
        <p:xfrm>
          <a:off x="134470" y="1425346"/>
          <a:ext cx="11797553" cy="4973767"/>
        </p:xfrm>
        <a:graphic>
          <a:graphicData uri="http://schemas.openxmlformats.org/drawingml/2006/table">
            <a:tbl>
              <a:tblPr firstRow="1" firstCol="1" bandRow="1"/>
              <a:tblGrid>
                <a:gridCol w="421342">
                  <a:extLst>
                    <a:ext uri="{9D8B030D-6E8A-4147-A177-3AD203B41FA5}">
                      <a16:colId xmlns:a16="http://schemas.microsoft.com/office/drawing/2014/main" xmlns="" val="410852091"/>
                    </a:ext>
                  </a:extLst>
                </a:gridCol>
                <a:gridCol w="7494156">
                  <a:extLst>
                    <a:ext uri="{9D8B030D-6E8A-4147-A177-3AD203B41FA5}">
                      <a16:colId xmlns:a16="http://schemas.microsoft.com/office/drawing/2014/main" xmlns="" val="588813725"/>
                    </a:ext>
                  </a:extLst>
                </a:gridCol>
                <a:gridCol w="1180669">
                  <a:extLst>
                    <a:ext uri="{9D8B030D-6E8A-4147-A177-3AD203B41FA5}">
                      <a16:colId xmlns:a16="http://schemas.microsoft.com/office/drawing/2014/main" xmlns="" val="1857074892"/>
                    </a:ext>
                  </a:extLst>
                </a:gridCol>
                <a:gridCol w="1017870">
                  <a:extLst>
                    <a:ext uri="{9D8B030D-6E8A-4147-A177-3AD203B41FA5}">
                      <a16:colId xmlns:a16="http://schemas.microsoft.com/office/drawing/2014/main" xmlns="" val="2593456171"/>
                    </a:ext>
                  </a:extLst>
                </a:gridCol>
                <a:gridCol w="1683516">
                  <a:extLst>
                    <a:ext uri="{9D8B030D-6E8A-4147-A177-3AD203B41FA5}">
                      <a16:colId xmlns:a16="http://schemas.microsoft.com/office/drawing/2014/main" xmlns="" val="4147236944"/>
                    </a:ext>
                  </a:extLst>
                </a:gridCol>
              </a:tblGrid>
              <a:tr h="16735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Тема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часов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Категория слушателей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08321217"/>
                  </a:ext>
                </a:extLst>
              </a:tr>
              <a:tr h="5035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Очно (онлайн)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ДОТ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7472065"/>
                  </a:ext>
                </a:extLst>
              </a:tr>
              <a:tr h="5020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Стратегия работы образовательной организации по профилактике травли. Правовое регулирование противодействия травле в Российской Федерации. Понятие, признаки, виды, причины и последствия травли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Все 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66771606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Психологический портрет участников травли. Признаки (маркеры) жертвы и агрессора. Группы риска травли.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все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52295941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«Навигатор профилактики». Алгоритмы реагирования работников образовательной организации при выявлении признаков травли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все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17978615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4.1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Оказание психологической помощи жертве травли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Педагоги-психологи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16523055"/>
                  </a:ext>
                </a:extLst>
              </a:tr>
              <a:tr h="66943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4.2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Работа классного руководителя с детским коллективом по предотвращению травли. Технологии профилактики травли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Классные руководители, кураторы групп СПО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01497608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4.3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Организация профилактического мероприятия социальных педагогов: методы, приемы и формы работы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Социальные педагоги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95710749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Профилактика суицидального поведения среди детей и подростков. Формирование жизнестойкости и позитивного мышления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все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31342826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Основы </a:t>
                      </a:r>
                      <a:r>
                        <a:rPr lang="ru-RU" sz="12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кибербезопасности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обучающихся в современных реалиях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все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09805493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Профилактика экстремизма, терроризма и вербовки в образовательной организации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все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61128592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Итоговая аттестация (практическая работа)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Управленческая команда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66754774"/>
                  </a:ext>
                </a:extLst>
              </a:tr>
              <a:tr h="1673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Всего (по каждой категории слушателей)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475650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4279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18570" y="1794509"/>
            <a:ext cx="10849330" cy="27505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ru-RU" sz="2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ССЫЛКА НА ОБУЧЕНИЕ</a:t>
            </a:r>
          </a:p>
          <a:p>
            <a:pPr algn="ctr">
              <a:lnSpc>
                <a:spcPct val="120000"/>
              </a:lnSpc>
            </a:pPr>
            <a:r>
              <a:rPr lang="en-US" sz="2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https://edu.rkomi.ru/course/view.php?id=2234</a:t>
            </a:r>
            <a:endParaRPr lang="ru-RU" sz="21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36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257340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9038" y="600653"/>
            <a:ext cx="6960559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70% детей учатся в школах, где есть травля</a:t>
            </a:r>
            <a:endParaRPr lang="ru-RU" sz="2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76668" y="1299830"/>
            <a:ext cx="6450805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жертвой становится каждый 2-3 ребенок</a:t>
            </a:r>
            <a:endParaRPr lang="ru-RU" sz="2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9038" y="1432387"/>
            <a:ext cx="3056965" cy="452431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последние годы специалистами отмечается, </a:t>
            </a:r>
            <a:endParaRPr lang="ru-RU" sz="24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что </a:t>
            </a: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травля «помолодела»: </a:t>
            </a:r>
            <a:endParaRPr lang="ru-RU" sz="24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ее </a:t>
            </a:r>
            <a:r>
              <a:rPr lang="ru-RU" sz="2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пик приходится на 7-8 классы</a:t>
            </a: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endParaRPr lang="ru-RU" sz="24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 </a:t>
            </a: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первые проявления </a:t>
            </a:r>
            <a:r>
              <a:rPr lang="ru-RU" sz="2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уже в 1-4 классах и даже раньше</a:t>
            </a: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33447" y="2016756"/>
            <a:ext cx="8191666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Мальчики и девочки одинаково участвуют в травле</a:t>
            </a:r>
            <a:endParaRPr lang="ru-RU" sz="2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7494494" y="2635624"/>
            <a:ext cx="1084730" cy="3496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729317" y="3142450"/>
            <a:ext cx="3765177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мальчики 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</a:p>
          <a:p>
            <a:pPr algn="ctr"/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физический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буллинг</a:t>
            </a: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29280" y="3152892"/>
            <a:ext cx="4064454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девочки 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</a:t>
            </a:r>
          </a:p>
          <a:p>
            <a:pPr algn="ctr"/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вербальный и 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социальный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238183" y="4303114"/>
            <a:ext cx="6942927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60% учителей не видят проблемы </a:t>
            </a:r>
            <a:r>
              <a:rPr lang="ru-RU" sz="2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буллинга</a:t>
            </a:r>
            <a:endParaRPr lang="ru-RU" sz="2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00464" y="5174359"/>
            <a:ext cx="819327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42% родителей не знают о том, что их детей </a:t>
            </a:r>
            <a: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травят</a:t>
            </a: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488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2851" y="493076"/>
            <a:ext cx="26132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МИФЫ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33083" y="1290918"/>
            <a:ext cx="5952563" cy="203498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жертва сама провоцирует агрессию в свой адрес</a:t>
            </a:r>
          </a:p>
        </p:txBody>
      </p:sp>
      <p:sp>
        <p:nvSpPr>
          <p:cNvPr id="5" name="Овал 4"/>
          <p:cNvSpPr/>
          <p:nvPr/>
        </p:nvSpPr>
        <p:spPr>
          <a:xfrm>
            <a:off x="6364941" y="1819818"/>
            <a:ext cx="5665694" cy="2286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травля необходима для взросления ребенка, она делает его сильнее, а взрослым не надо в нее вмешиваться</a:t>
            </a:r>
          </a:p>
        </p:txBody>
      </p:sp>
      <p:sp>
        <p:nvSpPr>
          <p:cNvPr id="6" name="Овал 5"/>
          <p:cNvSpPr/>
          <p:nvPr/>
        </p:nvSpPr>
        <p:spPr>
          <a:xfrm>
            <a:off x="2026024" y="3908594"/>
            <a:ext cx="6167718" cy="2608729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все </a:t>
            </a:r>
            <a:r>
              <a:rPr lang="ru-RU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проблемы из семьи, школа ни при чем! </a:t>
            </a:r>
          </a:p>
        </p:txBody>
      </p:sp>
    </p:spTree>
    <p:extLst>
      <p:ext uri="{BB962C8B-B14F-4D97-AF65-F5344CB8AC3E}">
        <p14:creationId xmlns:p14="http://schemas.microsoft.com/office/powerpoint/2010/main" xmlns="" val="372835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7274" y="56497"/>
            <a:ext cx="8869146" cy="72210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нормативно-правовые акты, регулирующие профилактику </a:t>
            </a:r>
            <a:r>
              <a:rPr lang="ru-RU" sz="20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буллинга</a:t>
            </a:r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ОО</a:t>
            </a:r>
            <a:endParaRPr lang="ru-RU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Текст 3"/>
          <p:cNvSpPr>
            <a:spLocks noGrp="1"/>
          </p:cNvSpPr>
          <p:nvPr>
            <p:ph type="body" idx="2"/>
          </p:nvPr>
        </p:nvSpPr>
        <p:spPr>
          <a:xfrm>
            <a:off x="2272764" y="916501"/>
            <a:ext cx="3901700" cy="7493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lnSpc>
                <a:spcPct val="100000"/>
              </a:lnSpc>
            </a:pPr>
            <a:r>
              <a:rPr lang="ru-RU" sz="1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Конституция </a:t>
            </a:r>
            <a:r>
              <a:rPr lang="ru-RU" sz="18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Российской Федерации</a:t>
            </a:r>
          </a:p>
          <a:p>
            <a:pPr algn="ctr">
              <a:lnSpc>
                <a:spcPct val="100000"/>
              </a:lnSpc>
            </a:pP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7402" y="2064190"/>
            <a:ext cx="2558510" cy="368877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316301" y="916499"/>
            <a:ext cx="5706701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Федеральный закон 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29.12.2012 № 273-ФЗ 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 образовании в Российской Федерации"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52357" y="2154725"/>
            <a:ext cx="2556096" cy="32864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860895" y="1932462"/>
            <a:ext cx="6352515" cy="425270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1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000"/>
              <a:buFont typeface="Arial"/>
              <a:buNone/>
              <a:tabLst>
                <a:tab pos="914400" algn="l"/>
              </a:tabLst>
              <a:defRPr/>
            </a:pPr>
            <a:r>
              <a:rPr kumimoji="0" lang="ru-RU" sz="13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Статья </a:t>
            </a:r>
            <a:r>
              <a:rPr kumimoji="0" lang="ru-RU" sz="1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43. Обязанности и ответственность обучающихся:</a:t>
            </a:r>
            <a:r>
              <a:rPr kumimoji="0" lang="ru-RU" sz="13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Устанавливает, что обучающиеся обязаны соблюдать устав образовательной организации, правила внутреннего распорядка и добросовестно относиться к освоению образовательной программы. Это включает в себя и недопустимость агрессивного поведения по отношению к другим.</a:t>
            </a:r>
          </a:p>
          <a:p>
            <a:pPr marL="0" marR="0" lvl="1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000"/>
              <a:buFont typeface="Arial"/>
              <a:buNone/>
              <a:tabLst>
                <a:tab pos="914400" algn="l"/>
              </a:tabLst>
              <a:defRPr/>
            </a:pPr>
            <a:r>
              <a:rPr kumimoji="0" lang="ru-RU" sz="1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Статья 48. Обязанности и ответственность педагогических работников:</a:t>
            </a:r>
            <a:r>
              <a:rPr kumimoji="0" lang="ru-RU" sz="13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Возлагает на педагогов обязанность создавать безопасные условия обучения, воспитывать уважение к личности, развивать коммуникативные навыки и предотвращать любые формы насилия и дискриминации.</a:t>
            </a:r>
          </a:p>
          <a:p>
            <a:pPr marL="0" marR="0" lvl="1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000"/>
              <a:buFont typeface="Arial"/>
              <a:buNone/>
              <a:tabLst>
                <a:tab pos="914400" algn="l"/>
              </a:tabLst>
              <a:defRPr/>
            </a:pPr>
            <a:r>
              <a:rPr kumimoji="0" lang="ru-RU" sz="1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Статья 51. Права, обязанности и ответственность родителей (законных представителей) несовершеннолетних обучающихся:</a:t>
            </a:r>
            <a:r>
              <a:rPr kumimoji="0" lang="ru-RU" sz="13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Подчеркивает роль родителей в воспитании детей и их ответственность за создание условий для получения образования, включая формирование у ребенка уважительного отношения к другим.</a:t>
            </a:r>
          </a:p>
          <a:p>
            <a:pPr marL="0" marR="0" lvl="1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000"/>
              <a:buFont typeface="Arial"/>
              <a:buNone/>
              <a:tabLst>
                <a:tab pos="914400" algn="l"/>
              </a:tabLst>
              <a:defRPr/>
            </a:pPr>
            <a:r>
              <a:rPr kumimoji="0" lang="ru-RU" sz="1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Статья 42. Защита прав обучающихся и работников образовательных организаций:</a:t>
            </a:r>
            <a:r>
              <a:rPr kumimoji="0" lang="ru-RU" sz="13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Предусматривает механизмы защиты прав всех участников образовательного процесса, включая право на безопасную среду.</a:t>
            </a:r>
          </a:p>
        </p:txBody>
      </p:sp>
    </p:spTree>
    <p:extLst>
      <p:ext uri="{BB962C8B-B14F-4D97-AF65-F5344CB8AC3E}">
        <p14:creationId xmlns:p14="http://schemas.microsoft.com/office/powerpoint/2010/main" xmlns="" val="56712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32484" y="900282"/>
            <a:ext cx="4234628" cy="77014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450215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Уголовный кодекс 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450215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Российской Федерации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535" y="520905"/>
            <a:ext cx="4943193" cy="15475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450215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Федеральный закон от 24.06.1999 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450215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№ 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120-ФЗ 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«Об 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основах системы профилактики безнадзорности и правонарушений 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несовершеннолетних»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3259" y="2256446"/>
            <a:ext cx="2752705" cy="35377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7920" y="452674"/>
            <a:ext cx="1965387" cy="226574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740998" y="2935240"/>
            <a:ext cx="6738796" cy="376692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1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000"/>
              <a:buFont typeface="Arial"/>
              <a:buNone/>
              <a:tabLst>
                <a:tab pos="914400" algn="l"/>
              </a:tabLst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Статья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110.1. Доведение до самоубийства: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Если </a:t>
            </a:r>
            <a:r>
              <a:rPr kumimoji="0" lang="ru-RU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буллинг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привел к суицидальным мыслям или 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попыткам.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1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000"/>
              <a:buFont typeface="Arial"/>
              <a:buNone/>
              <a:tabLst>
                <a:tab pos="914400" algn="l"/>
              </a:tabLst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Статья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116. Побои: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нанесение физической боли.</a:t>
            </a:r>
          </a:p>
          <a:p>
            <a:pPr marL="0" marR="0" lvl="1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000"/>
              <a:buFont typeface="Arial"/>
              <a:buNone/>
              <a:tabLst>
                <a:tab pos="914400" algn="l"/>
              </a:tabLst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Статья 117. Истязание: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систематическое причинение физических или психических страданий.</a:t>
            </a:r>
          </a:p>
          <a:p>
            <a:pPr marL="0" marR="0" lvl="1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000"/>
              <a:buFont typeface="Arial"/>
              <a:buNone/>
              <a:tabLst>
                <a:tab pos="914400" algn="l"/>
              </a:tabLst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Статья 130. Оскорбление: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унижение чести и достоинства.</a:t>
            </a:r>
          </a:p>
          <a:p>
            <a:pPr marL="0" marR="0" lvl="1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000"/>
              <a:buFont typeface="Arial"/>
              <a:buNone/>
              <a:tabLst>
                <a:tab pos="914400" algn="l"/>
              </a:tabLst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Статья 137. Нарушение неприкосновенности частной жизни: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случае распространения личной информации.</a:t>
            </a:r>
          </a:p>
          <a:p>
            <a:pPr marL="0" marR="0" lvl="1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000"/>
              <a:buFont typeface="Arial"/>
              <a:buNone/>
              <a:tabLst>
                <a:tab pos="914400" algn="l"/>
              </a:tabLst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Статья 138.1. Незаконный оборот специальных технических средств, предназначенных для негласного получения информации: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Если </a:t>
            </a:r>
            <a:r>
              <a:rPr kumimoji="0" lang="ru-RU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буллинг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сопровождается скрытой записью или распространением компрометирующих материалов.</a:t>
            </a:r>
          </a:p>
        </p:txBody>
      </p:sp>
    </p:spTree>
    <p:extLst>
      <p:ext uri="{BB962C8B-B14F-4D97-AF65-F5344CB8AC3E}">
        <p14:creationId xmlns:p14="http://schemas.microsoft.com/office/powerpoint/2010/main" xmlns="" val="14942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9711" y="458233"/>
            <a:ext cx="4418091" cy="96116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</a:rPr>
              <a:t>Кодекс Российской Федерации об административных правонарушениях (КоАП РФ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/>
              </a:rPr>
              <a:t>)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3603" y="1520983"/>
            <a:ext cx="2530305" cy="293799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6336" y="4560562"/>
            <a:ext cx="4481466" cy="175657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1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000"/>
              <a:buFont typeface="Arial"/>
              <a:buNone/>
              <a:tabLst>
                <a:tab pos="914400" algn="l"/>
              </a:tabLst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5.61. Оскорбление: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 За унижение чести и достоинства, выраженное в неприличной форме.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1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000"/>
              <a:buFont typeface="Arial"/>
              <a:buNone/>
              <a:tabLst>
                <a:tab pos="914400" algn="l"/>
              </a:tabLst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Статья 6.1.1. Побои: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 За нанесение побоев или совершение иных насильственных действий.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92024" y="458233"/>
            <a:ext cx="6096000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/>
              </a:rPr>
              <a:t>Постановления Правительства Российской Федерации и приказы Министерства просвещения Российской Федерации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92024" y="1581772"/>
            <a:ext cx="6394765" cy="470256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marR="0" lvl="1" indent="-28575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000"/>
              <a:buFont typeface="Wingdings" panose="05000000000000000000" pitchFamily="2" charset="2"/>
              <a:buChar char="§"/>
              <a:tabLst>
                <a:tab pos="914400" algn="l"/>
              </a:tabLst>
              <a:defRPr/>
            </a:pPr>
            <a:r>
              <a:rPr kumimoji="0" lang="ru-RU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Типовые </a:t>
            </a:r>
            <a:r>
              <a:rPr kumimoji="0" lang="ru-RU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положения об образовательных </a:t>
            </a:r>
            <a:r>
              <a:rPr kumimoji="0" lang="ru-RU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организациях.</a:t>
            </a:r>
          </a:p>
          <a:p>
            <a:pPr marL="285750" marR="0" lvl="1" indent="-28575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000"/>
              <a:buFont typeface="Wingdings" panose="05000000000000000000" pitchFamily="2" charset="2"/>
              <a:buChar char="§"/>
              <a:tabLst>
                <a:tab pos="914400" algn="l"/>
              </a:tabLst>
              <a:defRPr/>
            </a:pPr>
            <a:r>
              <a:rPr kumimoji="0" lang="ru-RU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kumimoji="0" lang="ru-RU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по организации работы по профилактике </a:t>
            </a:r>
            <a:r>
              <a:rPr kumimoji="0" lang="ru-RU" sz="15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r>
              <a:rPr kumimoji="0" lang="ru-RU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https://docs.edu.gov.ru/document/4bbe134c3a6f2af77697311de9027567</a:t>
            </a:r>
            <a:r>
              <a:rPr kumimoji="0" lang="en-US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/</a:t>
            </a:r>
            <a:endParaRPr kumimoji="0" lang="ru-RU" sz="15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1" indent="-28575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000"/>
              <a:buFont typeface="Wingdings" panose="05000000000000000000" pitchFamily="2" charset="2"/>
              <a:buChar char="§"/>
              <a:tabLst>
                <a:tab pos="914400" algn="l"/>
              </a:tabLst>
              <a:defRPr/>
            </a:pPr>
            <a:endParaRPr kumimoji="0" lang="ru-RU" sz="15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1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000"/>
              <a:buFont typeface="Arial"/>
              <a:buNone/>
              <a:tabLst>
                <a:tab pos="914400" algn="l"/>
              </a:tabLst>
              <a:defRPr/>
            </a:pPr>
            <a:endParaRPr kumimoji="0" lang="ru-RU" sz="15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1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000"/>
              <a:buFont typeface="Arial"/>
              <a:buNone/>
              <a:tabLst>
                <a:tab pos="914400" algn="l"/>
              </a:tabLst>
              <a:defRPr/>
            </a:pPr>
            <a:endParaRPr kumimoji="0" lang="ru-RU" sz="15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1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000"/>
              <a:buFont typeface="Arial"/>
              <a:buNone/>
              <a:tabLst>
                <a:tab pos="914400" algn="l"/>
              </a:tabLst>
              <a:defRPr/>
            </a:pPr>
            <a:endParaRPr kumimoji="0" lang="ru-RU" sz="15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1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000"/>
              <a:buFont typeface="Arial"/>
              <a:buNone/>
              <a:tabLst>
                <a:tab pos="914400" algn="l"/>
              </a:tabLst>
              <a:defRPr/>
            </a:pPr>
            <a:endParaRPr kumimoji="0" lang="ru-RU" sz="15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1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000"/>
              <a:buFont typeface="Arial"/>
              <a:buNone/>
              <a:tabLst>
                <a:tab pos="914400" algn="l"/>
              </a:tabLst>
              <a:defRPr/>
            </a:pPr>
            <a:endParaRPr kumimoji="0" lang="ru-RU" sz="15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1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000"/>
              <a:buFont typeface="Arial"/>
              <a:buNone/>
              <a:tabLst>
                <a:tab pos="914400" algn="l"/>
              </a:tabLst>
              <a:defRPr/>
            </a:pPr>
            <a:endParaRPr kumimoji="0" lang="ru-RU" sz="15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1" indent="-28575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000"/>
              <a:buFont typeface="Arial" panose="020B0604020202020204" pitchFamily="34" charset="0"/>
              <a:buChar char="•"/>
              <a:tabLst>
                <a:tab pos="914400" algn="l"/>
              </a:tabLst>
              <a:defRPr/>
            </a:pPr>
            <a:r>
              <a:rPr kumimoji="0" lang="ru-RU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Положения </a:t>
            </a:r>
            <a:r>
              <a:rPr kumimoji="0" lang="ru-RU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о психологической службе в образовательных организациях:</a:t>
            </a:r>
            <a:r>
              <a:rPr kumimoji="0" lang="ru-RU" sz="15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 Определяют роль школьных психологов в работе с детьми, в том числе в профилактике и разрешении конфликтов.</a:t>
            </a:r>
            <a:endParaRPr kumimoji="0" lang="ru-RU" sz="15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65822" y="3111044"/>
            <a:ext cx="5667778" cy="2076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630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6601" y="443084"/>
            <a:ext cx="11438793" cy="62998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450215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Каждая школа имеет право и обязанность разрабатывать собственные внутренние документы, 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450215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которые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конкретизируют общие нормы применительно к своей специфике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11240" y="1304767"/>
            <a:ext cx="9569513" cy="49042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Устав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образовательной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организации</a:t>
            </a:r>
            <a:r>
              <a:rPr kumimoji="0" lang="ru-RU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Должен </a:t>
            </a:r>
            <a:r>
              <a:rPr kumimoji="0" lang="ru-RU" sz="1600" b="0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содержать положения о правах и обязанностях участников образовательного процесса, а также о недопустимости любых форм насилия и дискриминации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marR="0" lvl="0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Правила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внутреннего трудового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распорядка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Правила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внутреннего распорядка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обучающихся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kumimoji="0" lang="ru-RU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Устанавливают </a:t>
            </a:r>
            <a:r>
              <a:rPr kumimoji="0" lang="ru-RU" sz="1600" b="0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нормы поведения учащихся, включая запрет на агрессивное и унижающее достоинство других поведение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marR="0" lvl="0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Положение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 школьной службе медиации (примирения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): </a:t>
            </a:r>
            <a:r>
              <a:rPr kumimoji="0" lang="ru-RU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Определяет </a:t>
            </a:r>
            <a:r>
              <a:rPr kumimoji="0" lang="ru-RU" sz="1600" b="0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порядок работы медиаторов по разрешению конфликтов, в том числе связанных с </a:t>
            </a:r>
            <a:r>
              <a:rPr kumimoji="0" lang="ru-RU" sz="1600" b="0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буллингом</a:t>
            </a:r>
            <a:r>
              <a:rPr kumimoji="0" lang="ru-RU" sz="1600" b="0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marR="0" lvl="0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Положение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 порядке рассмотрения обращений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граждан: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ru-RU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Регламентирует </a:t>
            </a:r>
            <a:r>
              <a:rPr kumimoji="0" lang="ru-RU" sz="1600" b="0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процедуру приема и рассмотрения жалоб и заявлений, касающихся случаев </a:t>
            </a:r>
            <a:r>
              <a:rPr kumimoji="0" lang="ru-RU" sz="1600" b="0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буллинга</a:t>
            </a:r>
            <a:r>
              <a:rPr kumimoji="0" lang="ru-RU" sz="1600" b="0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marR="0" lvl="0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Положение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 психологической службе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школы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kumimoji="0" lang="ru-RU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Описывает </a:t>
            </a:r>
            <a:r>
              <a:rPr kumimoji="0" lang="ru-RU" sz="1600" b="0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функции и задачи школьного психолога в работе с детьми, родителями и педагогами по вопросам профилактики и преодоления </a:t>
            </a:r>
            <a:r>
              <a:rPr kumimoji="0" lang="ru-RU" sz="1600" b="0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буллинга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marR="0" lvl="0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Программы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профилактики </a:t>
            </a: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буллинга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kumimoji="0" lang="ru-RU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Школы </a:t>
            </a:r>
            <a:r>
              <a:rPr kumimoji="0" lang="ru-RU" sz="1600" b="0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могут разрабатывать и внедрять собственные программы, направленные на формирование у учащихся навыков ненасильственного общения, </a:t>
            </a:r>
            <a:r>
              <a:rPr kumimoji="0" lang="ru-RU" sz="1600" b="0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эмпатии</a:t>
            </a:r>
            <a:r>
              <a:rPr kumimoji="0" lang="ru-RU" sz="1600" b="0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толерантности и умения противостоять агрессии.</a:t>
            </a:r>
          </a:p>
        </p:txBody>
      </p:sp>
    </p:spTree>
    <p:extLst>
      <p:ext uri="{BB962C8B-B14F-4D97-AF65-F5344CB8AC3E}">
        <p14:creationId xmlns:p14="http://schemas.microsoft.com/office/powerpoint/2010/main" xmlns="" val="293244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0431" y="1495728"/>
            <a:ext cx="5980808" cy="299426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3781" y="475147"/>
            <a:ext cx="11367584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Стратегия работы образовательной организации </a:t>
            </a:r>
            <a:endParaRPr lang="ru-RU" sz="2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по </a:t>
            </a: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профилактике </a:t>
            </a:r>
            <a: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травли </a:t>
            </a:r>
            <a:endParaRPr lang="ru-RU" sz="2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32329" y="4489991"/>
            <a:ext cx="10157011" cy="217296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Это призыв к действию, это попытка осмыслить, как мы, взрослые, можем и должны создать такую среду, где каждый ребенок будет чувствовать себя в безопасности, где его достоинство будет уважаться, а его индивидуальность – цениться.</a:t>
            </a:r>
            <a:endParaRPr lang="ru-RU" sz="2400" b="1" dirty="0">
              <a:solidFill>
                <a:srgbClr val="C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689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382"/>
          <a:stretch/>
        </p:blipFill>
        <p:spPr>
          <a:xfrm>
            <a:off x="2438399" y="519954"/>
            <a:ext cx="6956613" cy="5552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47731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294" y="521029"/>
            <a:ext cx="11823371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Что же такое эффективная стратегия профилактики травли?</a:t>
            </a: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591131" y="1593407"/>
            <a:ext cx="10999693" cy="645459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комплексный, системный и непрерывный </a:t>
            </a:r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процесс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5328978" y="1153907"/>
            <a:ext cx="762000" cy="361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Тройная стрелка влево/вправо/вверх 5"/>
          <p:cNvSpPr/>
          <p:nvPr/>
        </p:nvSpPr>
        <p:spPr>
          <a:xfrm rot="10800000">
            <a:off x="4472848" y="2317238"/>
            <a:ext cx="2474259" cy="672353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одним вырезанным углом 6"/>
          <p:cNvSpPr/>
          <p:nvPr/>
        </p:nvSpPr>
        <p:spPr>
          <a:xfrm>
            <a:off x="578223" y="2979145"/>
            <a:ext cx="4491318" cy="537882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Создание культуры нетерпимости к травле</a:t>
            </a:r>
          </a:p>
        </p:txBody>
      </p:sp>
      <p:sp>
        <p:nvSpPr>
          <p:cNvPr id="8" name="Прямоугольник с одним вырезанным углом 7"/>
          <p:cNvSpPr/>
          <p:nvPr/>
        </p:nvSpPr>
        <p:spPr>
          <a:xfrm>
            <a:off x="327212" y="3662825"/>
            <a:ext cx="5172635" cy="72614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Раннее выявление и оперативное реагирование</a:t>
            </a:r>
          </a:p>
        </p:txBody>
      </p:sp>
      <p:sp>
        <p:nvSpPr>
          <p:cNvPr id="9" name="Прямоугольник с одним вырезанным углом 8"/>
          <p:cNvSpPr/>
          <p:nvPr/>
        </p:nvSpPr>
        <p:spPr>
          <a:xfrm>
            <a:off x="4096329" y="4552642"/>
            <a:ext cx="4491318" cy="398843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Обучение и развитие социальных навыков</a:t>
            </a:r>
          </a:p>
        </p:txBody>
      </p:sp>
      <p:sp>
        <p:nvSpPr>
          <p:cNvPr id="10" name="Прямоугольник с одним вырезанным углом 9"/>
          <p:cNvSpPr/>
          <p:nvPr/>
        </p:nvSpPr>
        <p:spPr>
          <a:xfrm>
            <a:off x="6090977" y="3006143"/>
            <a:ext cx="5701551" cy="537882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Вовлечение всех участников образовательного процесса</a:t>
            </a:r>
          </a:p>
        </p:txBody>
      </p:sp>
      <p:sp>
        <p:nvSpPr>
          <p:cNvPr id="11" name="Прямоугольник с одним вырезанным углом 10"/>
          <p:cNvSpPr/>
          <p:nvPr/>
        </p:nvSpPr>
        <p:spPr>
          <a:xfrm>
            <a:off x="6090977" y="3760694"/>
            <a:ext cx="5074023" cy="475129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Использование современных технологий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118880" y="5145781"/>
            <a:ext cx="622317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Что мешает нам быть эффективными?</a:t>
            </a:r>
            <a:endParaRPr lang="ru-RU" sz="2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4" name="Прямоугольник с одним вырезанным углом 13"/>
          <p:cNvSpPr/>
          <p:nvPr/>
        </p:nvSpPr>
        <p:spPr>
          <a:xfrm>
            <a:off x="434248" y="5801742"/>
            <a:ext cx="5181600" cy="430306"/>
          </a:xfrm>
          <a:prstGeom prst="snip1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отсутствие системной подготовки кадров</a:t>
            </a:r>
          </a:p>
        </p:txBody>
      </p:sp>
      <p:sp>
        <p:nvSpPr>
          <p:cNvPr id="17" name="Прямоугольник с одним вырезанным углом 16"/>
          <p:cNvSpPr/>
          <p:nvPr/>
        </p:nvSpPr>
        <p:spPr>
          <a:xfrm>
            <a:off x="5965247" y="5756919"/>
            <a:ext cx="5325482" cy="475129"/>
          </a:xfrm>
          <a:prstGeom prst="snip1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нежелание признавать проблему</a:t>
            </a:r>
          </a:p>
        </p:txBody>
      </p:sp>
    </p:spTree>
    <p:extLst>
      <p:ext uri="{BB962C8B-B14F-4D97-AF65-F5344CB8AC3E}">
        <p14:creationId xmlns:p14="http://schemas.microsoft.com/office/powerpoint/2010/main" xmlns="" val="394747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79930" y="502041"/>
            <a:ext cx="10614211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Разработка и </a:t>
            </a:r>
            <a:r>
              <a:rPr lang="ru-RU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внедрение конкретных </a:t>
            </a:r>
            <a:r>
              <a:rPr lang="ru-RU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механизмов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99564" y="1311842"/>
            <a:ext cx="10174941" cy="532453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Разработка и утверждение локальных нормативных актов</a:t>
            </a: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ru-RU" sz="24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обучения и повышения </a:t>
            </a:r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квалификации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Создание системы мониторинга и </a:t>
            </a:r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диагностики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Развитие школьных служб </a:t>
            </a:r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примирения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Информационно-просветительская </a:t>
            </a:r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Партнерство с внешними </a:t>
            </a:r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организациями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Создание безопасной и поддерживающей </a:t>
            </a:r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среды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371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90282" y="421341"/>
            <a:ext cx="10569389" cy="10772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Алгоритм действия образовательной организации в ситуации </a:t>
            </a:r>
            <a:r>
              <a:rPr lang="ru-RU" sz="32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буллинга</a:t>
            </a:r>
            <a:endParaRPr lang="ru-RU" sz="32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8510" y="3039052"/>
            <a:ext cx="2350323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ШАГ 1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71482" y="1737857"/>
            <a:ext cx="9135036" cy="50024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</a:pPr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При установлении факта либо подозрения на существование ситуации травли работник образовательной организации: </a:t>
            </a:r>
            <a:endParaRPr lang="ru-RU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1.1. Принимает информацию от обучающихся, родителей (законных представителей) или иных лиц.  </a:t>
            </a:r>
          </a:p>
          <a:p>
            <a:pPr indent="450215" algn="just">
              <a:lnSpc>
                <a:spcPct val="107000"/>
              </a:lnSpc>
            </a:pP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1.2. Обращает внимание на изменения в поведении обучающегося, его изоляцию от коллектива, снижение успеваемости.  </a:t>
            </a:r>
          </a:p>
          <a:p>
            <a:pPr indent="450215" algn="just">
              <a:lnSpc>
                <a:spcPct val="107000"/>
              </a:lnSpc>
            </a:pP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1.3. При подтверждении факта травли (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кибертравли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незамедлительно информирует: </a:t>
            </a:r>
          </a:p>
          <a:p>
            <a:pPr indent="450215" algn="just">
              <a:lnSpc>
                <a:spcPct val="107000"/>
              </a:lnSpc>
            </a:pP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классного руководителя, заместителя директора по воспитательной работе, </a:t>
            </a:r>
            <a:r>
              <a:rPr lang="ru-RU" sz="2000" spc="1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советника директора </a:t>
            </a:r>
            <a:r>
              <a:rPr lang="ru-RU" sz="2000" dirty="0">
                <a:solidFill>
                  <a:srgbClr val="002060"/>
                </a:solidFill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воспитанию и взаимодействию с детскими общественными объединениями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или директора образовательной организации;  </a:t>
            </a:r>
          </a:p>
          <a:p>
            <a:pPr indent="450215" algn="just">
              <a:lnSpc>
                <a:spcPct val="107000"/>
              </a:lnSpc>
            </a:pP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наличии признаков противоправного деяния – органы внутренних дел (полицию).</a:t>
            </a:r>
            <a:endParaRPr lang="ru-RU" sz="20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950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910" y="2841829"/>
            <a:ext cx="2350323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ШАГ 2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10752" y="710300"/>
            <a:ext cx="8650941" cy="540026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</a:pPr>
            <a:r>
              <a:rPr lang="ru-RU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Сбор информации, подтверждающей факт травли (</a:t>
            </a:r>
            <a:r>
              <a:rPr lang="ru-RU" sz="1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кибертравли</a:t>
            </a:r>
            <a:r>
              <a:rPr lang="ru-RU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): </a:t>
            </a:r>
            <a:endPara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2.1. Классный руководитель в течение трех рабочих дней с момента получения информации о ситуации травли (</a:t>
            </a:r>
            <a:r>
              <a:rPr lang="ru-RU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кибертравли</a:t>
            </a:r>
            <a:r>
              <a:rPr 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осуществляет сбор сведений о произошедшем: опрос свидетелей, изучение записей с камер видеонаблюдения, фиксация электронных доказательств (сообщения, комментарии, посты, скриншоты) </a:t>
            </a:r>
            <a:r>
              <a:rPr lang="ru-RU" sz="1800" dirty="0"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в случае подтверждения факта травли (</a:t>
            </a:r>
            <a:r>
              <a:rPr lang="ru-RU" sz="1800" dirty="0" err="1"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кибертравли</a:t>
            </a:r>
            <a:r>
              <a:rPr lang="ru-RU" sz="1800" dirty="0"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в течение одного рабочего дня информирует педагога-психолога (социального педагога) о выявленном случае.  </a:t>
            </a:r>
            <a:endPara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2.2. Классный руководитель в соответствии со сроками, указанными в п. 2.1. проводит раздельные беседы с участниками ситуации (жертва, агрессор, свидетели) для выяснения обстоятельств. К беседам привлекается педагог-психолог (при его отсутствии – социальный педагог).  </a:t>
            </a:r>
          </a:p>
          <a:p>
            <a:pPr indent="450215" algn="just">
              <a:lnSpc>
                <a:spcPct val="107000"/>
              </a:lnSpc>
            </a:pPr>
            <a:r>
              <a:rPr 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2.3. Педагог-психолог (социальный педагог) </a:t>
            </a:r>
            <a:r>
              <a:rPr lang="ru-RU" sz="1800" dirty="0"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течение двух рабочих дней после получения информации от классного руководителя проводит диагностику, оформляет документацию по факту травли (</a:t>
            </a:r>
            <a:r>
              <a:rPr lang="ru-RU" sz="1800" dirty="0" err="1"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кибертравли</a:t>
            </a:r>
            <a:r>
              <a:rPr lang="ru-RU" sz="1800" dirty="0"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и информирует</a:t>
            </a:r>
            <a:r>
              <a:rPr 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заместителя директора по воспитательной работе либо директора образовательной организации.</a:t>
            </a:r>
            <a:endParaRPr lang="ru-RU" sz="18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674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863" y="2868724"/>
            <a:ext cx="2350323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ШАГ 3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63907" y="332645"/>
            <a:ext cx="9547412" cy="641560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</a:pPr>
            <a:r>
              <a:rPr lang="ru-RU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Работа администрации и педагогического состава:  </a:t>
            </a: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3.1. Педагог-психолог (социальный педагог) по</a:t>
            </a:r>
            <a:r>
              <a:rPr lang="ru-RU" sz="1600" dirty="0"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окончанию проведения диагностики (не более двух рабочих дней) и оформления документации в течение одного рабочего дня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консультирует классного руководителя, советника директора </a:t>
            </a:r>
            <a:r>
              <a:rPr lang="ru-RU" sz="1600" dirty="0"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воспитанию и взаимодействию с детскими общественными объединениями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заместителя директора по воспитательной работе.</a:t>
            </a: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3.2. </a:t>
            </a:r>
            <a:r>
              <a:rPr lang="ru-RU" sz="1600" dirty="0"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Директор образовательной организации в течение пяти рабочих дней после выявленного случая травли (</a:t>
            </a:r>
            <a:r>
              <a:rPr lang="ru-RU" sz="1600" dirty="0" err="1"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кибертравли</a:t>
            </a:r>
            <a:r>
              <a:rPr lang="ru-RU" sz="1600" dirty="0"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организует проведение заседания совета профилактики (либо иного коллегиального органа) для выработки единой стратегии работы с классом и участниками травли.  </a:t>
            </a: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3.3. Если в действиях участников усматриваются признаки правонарушения, информация передаётся в органы внутренних дел в течение одного рабочего дня с момента проведен</a:t>
            </a:r>
            <a:r>
              <a:rPr lang="ru-RU" sz="1600" dirty="0"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ия совета профилактики.</a:t>
            </a: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3.4. В течение пяти рабочих дней после проведения совета профилактики заместитель директора по воспитательной работе разрабатывает план мероприятий, включающий в себя следующие обязательные мероприятия:</a:t>
            </a: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3.4.1. Информирование родителей (законных представителей) о факте травли (индивидуально) </a:t>
            </a:r>
            <a:r>
              <a:rPr lang="ru-RU" sz="1600" dirty="0"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течение трех рабочих дней после выявленного случая травли (</a:t>
            </a:r>
            <a:r>
              <a:rPr lang="ru-RU" sz="1600" dirty="0" err="1"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кибертравли</a:t>
            </a:r>
            <a:r>
              <a:rPr lang="ru-RU" sz="1600" dirty="0"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  </a:t>
            </a: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3.4.2. Психолого-педагогическая работа с жертвой, с агрессором, а также со свидетелями травли (в соответствии со сроками плана мероприятий).  </a:t>
            </a: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3.4.3. Индивидуальные и групповые беседы с обучающимися, направленные на формирование взаимоуважения, навыков конструктивного разрешения конфликтов, сплочение классного коллектива (в соответствии со сроками плана мероприятий).  </a:t>
            </a: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3.4.4. Профилактическая работа с классом и вовлечение участников травли во внеурочную деятельность (в соответствии со сроками плана мероприятий).</a:t>
            </a:r>
            <a:endParaRPr lang="ru-RU" sz="16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91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8157" y="2859758"/>
            <a:ext cx="2350323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ШАГ 4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7998" y="612836"/>
            <a:ext cx="8973671" cy="572323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</a:pPr>
            <a:r>
              <a:rPr lang="ru-RU" sz="1800" b="1" spc="10" dirty="0">
                <a:solidFill>
                  <a:srgbClr val="0C0D0E"/>
                </a:solidFill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Работа советника директора </a:t>
            </a:r>
            <a:r>
              <a:rPr lang="ru-RU" sz="1800" b="1" dirty="0">
                <a:solidFill>
                  <a:srgbClr val="333333"/>
                </a:solidFill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воспитанию и взаимодействию с детскими общественными объединениями</a:t>
            </a:r>
            <a:r>
              <a:rPr lang="ru-RU" sz="1800" b="1" spc="10" dirty="0">
                <a:solidFill>
                  <a:srgbClr val="0C0D0E"/>
                </a:solidFill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ru-RU" sz="1800" spc="10" dirty="0">
                <a:solidFill>
                  <a:srgbClr val="0C0D0E"/>
                </a:solidFill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4.1. Инициирует проведение заседания совета профилактики в течение пяти рабочих дней после выявленного случая с участием заместителя директора по воспитательной работе, социального педагога, педагога-психолога, классного руководителя, службы медиации / примирения (при ее наличии в общеобразовательной организации), директора общеобразовательной организации и других педагогов при необходимости.</a:t>
            </a:r>
            <a:endPara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ru-RU" sz="1800" spc="10" dirty="0">
                <a:solidFill>
                  <a:srgbClr val="0C0D0E"/>
                </a:solidFill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4.2. По итогам заседания совета профилактики разрабатывает дорожную карту по педагогическому урегулированию ситуации травли (далее – дорожная карта), в которую вносит предложения педагогической команды, обучающихся и их родителей (законных представителей).</a:t>
            </a:r>
            <a:endPara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ru-RU" sz="1800" spc="10" dirty="0">
                <a:solidFill>
                  <a:srgbClr val="0C0D0E"/>
                </a:solidFill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4.3. Если классный руководитель не вовлечен в ситуацию травли, то совместно с ним индивидуально информирует родителей (законных представителей) обучающихся, являющихся участниками травли, о выявленном случае травли и разработанной педагогической командой дорожной карте. </a:t>
            </a:r>
            <a:endPara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ru-RU" sz="1800" spc="10" dirty="0">
                <a:solidFill>
                  <a:srgbClr val="0C0D0E"/>
                </a:solidFill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4.4. Привлекает ресурсы иных организаций, в том числе общественных, для организации профилактических мероприятий с участниками образовательных отношений.</a:t>
            </a:r>
            <a:endParaRPr lang="ru-RU" sz="18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72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2957" y="2752182"/>
            <a:ext cx="2350323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ШАГ 5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0400" y="1074125"/>
            <a:ext cx="8435788" cy="50649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</a:pPr>
            <a:r>
              <a:rPr lang="ru-RU" sz="2400" b="1" dirty="0">
                <a:solidFill>
                  <a:srgbClr val="002060"/>
                </a:solidFill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Работа с жертвой травли (</a:t>
            </a:r>
            <a:r>
              <a:rPr lang="ru-RU" sz="2400" b="1" dirty="0" err="1">
                <a:solidFill>
                  <a:srgbClr val="002060"/>
                </a:solidFill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кибертравли</a:t>
            </a:r>
            <a:r>
              <a:rPr lang="ru-RU" sz="2400" b="1" dirty="0">
                <a:solidFill>
                  <a:srgbClr val="002060"/>
                </a:solidFill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(в соответствии со сроками дорожной карты):  </a:t>
            </a:r>
            <a:endParaRPr lang="ru-RU" sz="24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ru-RU" sz="2400" b="1" dirty="0">
                <a:solidFill>
                  <a:srgbClr val="002060"/>
                </a:solidFill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5.1. Педагог-психолог и классный руководитель совместно с советником директора по воспитанию и взаимодействию с детскими общественными объединениями обеспечивают индивидуальное сопровождение в рамках дорожной карты с целью оказания поддержки, развития навыков самопомощи в кризисных ситуациях. </a:t>
            </a:r>
            <a:endParaRPr lang="ru-RU" sz="24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ru-RU" sz="2400" b="1" dirty="0">
                <a:solidFill>
                  <a:srgbClr val="002060"/>
                </a:solidFill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5.2. Для родителей (законных представителей) организуется цикл индивидуальны</a:t>
            </a:r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 консультаций с педагогом-психологом.</a:t>
            </a:r>
          </a:p>
          <a:p>
            <a:pPr indent="450215" algn="just">
              <a:lnSpc>
                <a:spcPct val="107000"/>
              </a:lnSpc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634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4674" y="2653571"/>
            <a:ext cx="2350323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ШАГ 6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41058" y="1449093"/>
            <a:ext cx="7799295" cy="37805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</a:pPr>
            <a:r>
              <a:rPr lang="ru-RU" sz="2800" b="1" dirty="0">
                <a:solidFill>
                  <a:srgbClr val="002060"/>
                </a:solidFill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Работа педагога-психолога с агрессором травли (</a:t>
            </a:r>
            <a:r>
              <a:rPr lang="ru-RU" sz="2800" b="1" dirty="0" err="1">
                <a:solidFill>
                  <a:srgbClr val="002060"/>
                </a:solidFill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кибертравли</a:t>
            </a:r>
            <a:r>
              <a:rPr lang="ru-RU" sz="2800" b="1" dirty="0">
                <a:solidFill>
                  <a:srgbClr val="002060"/>
                </a:solidFill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ru-RU" sz="2800" dirty="0">
                <a:solidFill>
                  <a:srgbClr val="002060"/>
                </a:solidFill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(в соответствии со сроками дорожной карты)</a:t>
            </a:r>
            <a:r>
              <a:rPr lang="ru-RU" sz="2800" b="1" dirty="0">
                <a:solidFill>
                  <a:srgbClr val="002060"/>
                </a:solidFill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 </a:t>
            </a:r>
            <a:endParaRPr lang="ru-RU" sz="28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ru-RU" sz="2800" dirty="0">
                <a:solidFill>
                  <a:srgbClr val="002060"/>
                </a:solidFill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6.1. В</a:t>
            </a:r>
            <a:r>
              <a:rPr lang="ru-RU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ыявляются причины агрессивного поведения.  </a:t>
            </a:r>
          </a:p>
          <a:p>
            <a:pPr indent="450215" algn="just">
              <a:lnSpc>
                <a:spcPct val="107000"/>
              </a:lnSpc>
            </a:pPr>
            <a:r>
              <a:rPr lang="ru-RU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6.2. Проводится индивидуальная работа по формированию социально приемлемых способов самоутверждения.</a:t>
            </a:r>
            <a:endParaRPr lang="ru-RU" sz="28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610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710" y="2734252"/>
            <a:ext cx="2350323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ШАГ 7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83105" y="1224299"/>
            <a:ext cx="7754471" cy="430784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</a:pPr>
            <a:r>
              <a:rPr lang="ru-RU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7. Мониторинг:</a:t>
            </a:r>
            <a:endParaRPr lang="ru-RU" sz="3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ru-RU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7.1. На основании решения совета профилактики агрессор может быть поставлен на </a:t>
            </a:r>
            <a:r>
              <a:rPr lang="ru-RU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внутришкольный</a:t>
            </a:r>
            <a:r>
              <a:rPr lang="ru-RU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учёт.  </a:t>
            </a:r>
          </a:p>
          <a:p>
            <a:pPr indent="450215" algn="just">
              <a:lnSpc>
                <a:spcPct val="107000"/>
              </a:lnSpc>
            </a:pPr>
            <a:r>
              <a:rPr lang="ru-RU" sz="32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7.2.Организуется </a:t>
            </a:r>
            <a:r>
              <a:rPr lang="ru-RU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систематическое (в течение трех месяцев) наблюдение за поведением как агрессора, так и жертвы травли.</a:t>
            </a:r>
            <a:endParaRPr lang="ru-RU" sz="32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179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5380" y="2761147"/>
            <a:ext cx="2350323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ШАГ 8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63152" y="624371"/>
            <a:ext cx="8220635" cy="5834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</a:pP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8. Алгоритм действий жертвы травли (</a:t>
            </a:r>
            <a:r>
              <a:rPr lang="ru-RU" sz="1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кибертравли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):</a:t>
            </a:r>
            <a:endPara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8.1. По возможности избегать ситуаций, представляющих опасность, не оставаться наедине с обидчиком.  </a:t>
            </a: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8.2. Не реагировать на провокации, игнорировать оскорбления, не демонстрировать эмоции (агрессор ориентируется на реакцию жертвы).  </a:t>
            </a: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8.3. Обратиться за помощью к взрослому:  </a:t>
            </a: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классному руководителю, социальному педагогу, педагогу-психологу, заместителю директора, советнику директора </a:t>
            </a:r>
            <a:r>
              <a:rPr lang="ru-RU" sz="1600" dirty="0">
                <a:solidFill>
                  <a:srgbClr val="002060"/>
                </a:solidFill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воспитанию и взаимодействию с детскими общественными объединениями,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директору образовательной организации, родителю (законному представителю);  </a:t>
            </a: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анонимно – в чат-бот «Помощь рядом 11»;  </a:t>
            </a: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наличии признаков противоправных действий – в полицию.  </a:t>
            </a: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8.4. Фиксировать случаи травли: даты, место, участников, обстоятельства.  </a:t>
            </a: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8.5. Сохранять скриншоты сообщений, аудио- и видеозаписи (при </a:t>
            </a:r>
            <a:r>
              <a:rPr lang="ru-RU" sz="1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кибертравле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  </a:t>
            </a: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8.6. Обратиться за психологической поддержкой к педагогу-психологу образовательной организации.  </a:t>
            </a: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8.7. Не предпринимать попыток самостоятельного решения проблемы с применением насилия – это может усугубить ситуацию.  </a:t>
            </a: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8.8 Не скрывать факты систематической травли от взрослых; преодоление травли без помощи взрослых затруднительно.</a:t>
            </a:r>
          </a:p>
          <a:p>
            <a:pPr indent="450215" algn="just">
              <a:lnSpc>
                <a:spcPct val="107000"/>
              </a:lnSpc>
            </a:pPr>
            <a:r>
              <a:rPr lang="ru-RU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endParaRPr lang="ru-RU" sz="11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117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5836" y="507693"/>
            <a:ext cx="119213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5B9BD5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Региональный базовый Центр </a:t>
            </a:r>
            <a:r>
              <a:rPr lang="ru-RU" sz="2000" b="1" dirty="0">
                <a:solidFill>
                  <a:srgbClr val="5B9BD5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методического сопровождения воспитания  </a:t>
            </a:r>
            <a:r>
              <a:rPr lang="ru-RU" sz="2000" b="1" dirty="0" smtClean="0">
                <a:solidFill>
                  <a:srgbClr val="5B9BD5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профилактики </a:t>
            </a:r>
            <a:r>
              <a:rPr lang="ru-RU" sz="2000" b="1" dirty="0">
                <a:solidFill>
                  <a:srgbClr val="5B9BD5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деструктивных </a:t>
            </a:r>
            <a:r>
              <a:rPr lang="ru-RU" sz="2000" b="1" dirty="0" smtClean="0">
                <a:solidFill>
                  <a:srgbClr val="5B9BD5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явлений на </a:t>
            </a:r>
            <a:r>
              <a:rPr lang="ru-RU" sz="2000" b="1" dirty="0">
                <a:solidFill>
                  <a:srgbClr val="5B9BD5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основании Распоряжения Главы РК от 16.01.2025 №295-р 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5635" y="1465014"/>
            <a:ext cx="2266764" cy="3259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4780" y="2416344"/>
            <a:ext cx="5340553" cy="3691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8047715" y="2015138"/>
            <a:ext cx="3920167" cy="22467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Тематические ресурсные Центры:</a:t>
            </a:r>
          </a:p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Государственное общеобразовательное учреждение Республики Коми «Республиканский центр образования»</a:t>
            </a:r>
          </a:p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Государственное учреждение Республики Коми «Республиканский информационный центр оценки качества образования» </a:t>
            </a:r>
          </a:p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ГУ РК «Республиканский центр психолого-педагогической, медицинской и социальной помощи «Образование и здоровье»</a:t>
            </a:r>
          </a:p>
        </p:txBody>
      </p:sp>
    </p:spTree>
    <p:extLst>
      <p:ext uri="{BB962C8B-B14F-4D97-AF65-F5344CB8AC3E}">
        <p14:creationId xmlns:p14="http://schemas.microsoft.com/office/powerpoint/2010/main" xmlns="" val="54447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68" y="2671499"/>
            <a:ext cx="2350323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ШАГ 9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13529" y="478497"/>
            <a:ext cx="8821271" cy="60199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</a:pPr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9. Алгоритм действий свидетеля травли (</a:t>
            </a:r>
            <a:r>
              <a:rPr lang="ru-RU" sz="24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кибертравли</a:t>
            </a:r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):</a:t>
            </a:r>
            <a:endParaRPr lang="ru-RU" sz="2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9.1. Не участвовать в травле, не поддерживать агрессора и его последователей.  </a:t>
            </a:r>
          </a:p>
          <a:p>
            <a:pPr indent="450215" algn="just">
              <a:lnSpc>
                <a:spcPct val="107000"/>
              </a:lnSpc>
            </a:pP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9.2. Зафиксировать доказательства (сообщения, фото, видео, скриншоты).  </a:t>
            </a:r>
          </a:p>
          <a:p>
            <a:pPr indent="450215" algn="just">
              <a:lnSpc>
                <a:spcPct val="107000"/>
              </a:lnSpc>
            </a:pP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9.3. Сообщить о факте травли:  </a:t>
            </a:r>
          </a:p>
          <a:p>
            <a:pPr indent="450215" algn="just">
              <a:lnSpc>
                <a:spcPct val="107000"/>
              </a:lnSpc>
            </a:pP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классному руководителю, социальному педагогу, педагогу-психологу, заместителю директора, советнику директора </a:t>
            </a:r>
            <a:r>
              <a:rPr lang="ru-RU" sz="2400" dirty="0">
                <a:solidFill>
                  <a:srgbClr val="002060"/>
                </a:solidFill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воспитанию и взаимодействию с детскими общественными объединениями,</a:t>
            </a: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директору образовательной организации, родителю (законному представителю);  </a:t>
            </a:r>
          </a:p>
          <a:p>
            <a:pPr indent="450215" algn="just">
              <a:lnSpc>
                <a:spcPct val="107000"/>
              </a:lnSpc>
            </a:pP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анонимно – в чат-бот «Помощь рядом 11»;  </a:t>
            </a:r>
          </a:p>
          <a:p>
            <a:pPr indent="450215" algn="just">
              <a:lnSpc>
                <a:spcPct val="107000"/>
              </a:lnSpc>
            </a:pP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полицию (при наличии признаков правонарушения). 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20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163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162" y="2707358"/>
            <a:ext cx="2735044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ШАГ 10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7953" y="694804"/>
            <a:ext cx="8220635" cy="56014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</a:pPr>
            <a:r>
              <a:rPr lang="ru-RU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10. Алгоритм действий родителей (законных представителей) при выявлении фактов травли (</a:t>
            </a:r>
            <a:r>
              <a:rPr lang="ru-RU" sz="1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кибертравли</a:t>
            </a:r>
            <a:r>
              <a:rPr lang="ru-RU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):</a:t>
            </a: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10.1. Собрать информацию о ситуации травли: время, место, участники, свидетели.  </a:t>
            </a: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10.2. Зафиксировать доказательства (сообщения, фото, видео, скриншоты).  </a:t>
            </a: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10.3. Сообщить о факте травли:  </a:t>
            </a: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классному руководителю, социальному педагогу, педагогу-психологу, заместителю директора, советнику директора </a:t>
            </a:r>
            <a:r>
              <a:rPr lang="ru-RU" sz="1600" dirty="0">
                <a:solidFill>
                  <a:srgbClr val="333333"/>
                </a:solidFill>
                <a:highlight>
                  <a:srgbClr val="FFFFFF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воспитанию и взаимодействию с детскими общественными объединениями, 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директору образовательной организации;  </a:t>
            </a: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анонимно – в чат-бот «Помощь рядом 11»;  </a:t>
            </a: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полицию (при наличии признаков противоправного деяния).  </a:t>
            </a: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10.4. Воздержаться от открытых бесед с агрессором и его родителями (законными представителями) без присутствия представителей школы.  </a:t>
            </a: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10.5. Оказать ребёнку психологическую поддержку, предложить совместно обратиться к педагогу-психологу образовательной организации.  </a:t>
            </a: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10.6. Регулярно отслеживать эмоциональное состояние ребёнка.  </a:t>
            </a:r>
          </a:p>
          <a:p>
            <a:pPr indent="450215" algn="just">
              <a:lnSpc>
                <a:spcPct val="107000"/>
              </a:lnSpc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10.7. Содействовать сотрудникам образовательной организации в формировании благоприятной атмосферы в классе, взаимодействовать с другими родителями (законными представителями) для эффективного урегулирования ситуации.</a:t>
            </a:r>
            <a:endParaRPr lang="ru-RU" sz="16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172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49"/>
          <p:cNvSpPr txBox="1">
            <a:spLocks noGrp="1"/>
          </p:cNvSpPr>
          <p:nvPr>
            <p:ph type="ctrTitle"/>
          </p:nvPr>
        </p:nvSpPr>
        <p:spPr>
          <a:xfrm>
            <a:off x="-185374" y="3348908"/>
            <a:ext cx="12192000" cy="1389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Спасибо </a:t>
            </a:r>
            <a:r>
              <a:rPr lang="ru-RU" sz="2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 профессиональное внимание</a:t>
            </a:r>
            <a:r>
              <a:rPr lang="ru-RU" sz="2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  <a:endParaRPr sz="28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D36DCA49-DC1A-4777-816D-76C011C7040C}"/>
              </a:ext>
            </a:extLst>
          </p:cNvPr>
          <p:cNvGrpSpPr/>
          <p:nvPr/>
        </p:nvGrpSpPr>
        <p:grpSpPr>
          <a:xfrm>
            <a:off x="7581900" y="0"/>
            <a:ext cx="4610100" cy="2184099"/>
            <a:chOff x="7581900" y="0"/>
            <a:chExt cx="4610100" cy="2184099"/>
          </a:xfrm>
        </p:grpSpPr>
        <p:sp>
          <p:nvSpPr>
            <p:cNvPr id="10" name="Полилиния 10">
              <a:extLst>
                <a:ext uri="{FF2B5EF4-FFF2-40B4-BE49-F238E27FC236}">
                  <a16:creationId xmlns:a16="http://schemas.microsoft.com/office/drawing/2014/main" xmlns="" id="{C0ABA882-12EE-46B4-B10D-5D27237C3F6F}"/>
                </a:ext>
              </a:extLst>
            </p:cNvPr>
            <p:cNvSpPr/>
            <p:nvPr/>
          </p:nvSpPr>
          <p:spPr>
            <a:xfrm flipH="1">
              <a:off x="7581900" y="0"/>
              <a:ext cx="4288667" cy="2179529"/>
            </a:xfrm>
            <a:custGeom>
              <a:avLst/>
              <a:gdLst>
                <a:gd name="connsiteX0" fmla="*/ 4450910 w 4450910"/>
                <a:gd name="connsiteY0" fmla="*/ 0 h 2179529"/>
                <a:gd name="connsiteX1" fmla="*/ 813353 w 4450910"/>
                <a:gd name="connsiteY1" fmla="*/ 0 h 2179529"/>
                <a:gd name="connsiteX2" fmla="*/ 0 w 4450910"/>
                <a:gd name="connsiteY2" fmla="*/ 1949360 h 2179529"/>
                <a:gd name="connsiteX3" fmla="*/ 0 w 4450910"/>
                <a:gd name="connsiteY3" fmla="*/ 2179529 h 2179529"/>
                <a:gd name="connsiteX4" fmla="*/ 3541521 w 4450910"/>
                <a:gd name="connsiteY4" fmla="*/ 2179529 h 217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0910" h="2179529">
                  <a:moveTo>
                    <a:pt x="4450910" y="0"/>
                  </a:moveTo>
                  <a:lnTo>
                    <a:pt x="813353" y="0"/>
                  </a:lnTo>
                  <a:lnTo>
                    <a:pt x="0" y="1949360"/>
                  </a:lnTo>
                  <a:lnTo>
                    <a:pt x="0" y="2179529"/>
                  </a:lnTo>
                  <a:lnTo>
                    <a:pt x="3541521" y="2179529"/>
                  </a:lnTo>
                  <a:close/>
                </a:path>
              </a:pathLst>
            </a:custGeom>
            <a:solidFill>
              <a:srgbClr val="C8D6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илиния 8">
              <a:extLst>
                <a:ext uri="{FF2B5EF4-FFF2-40B4-BE49-F238E27FC236}">
                  <a16:creationId xmlns:a16="http://schemas.microsoft.com/office/drawing/2014/main" xmlns="" id="{7F35D051-95A6-43B8-8978-9091CF20028D}"/>
                </a:ext>
              </a:extLst>
            </p:cNvPr>
            <p:cNvSpPr/>
            <p:nvPr/>
          </p:nvSpPr>
          <p:spPr>
            <a:xfrm flipH="1">
              <a:off x="9715499" y="4570"/>
              <a:ext cx="2476501" cy="2179529"/>
            </a:xfrm>
            <a:custGeom>
              <a:avLst/>
              <a:gdLst>
                <a:gd name="connsiteX0" fmla="*/ 2315231 w 2315231"/>
                <a:gd name="connsiteY0" fmla="*/ 0 h 2179529"/>
                <a:gd name="connsiteX1" fmla="*/ 0 w 2315231"/>
                <a:gd name="connsiteY1" fmla="*/ 0 h 2179529"/>
                <a:gd name="connsiteX2" fmla="*/ 0 w 2315231"/>
                <a:gd name="connsiteY2" fmla="*/ 2179529 h 2179529"/>
                <a:gd name="connsiteX3" fmla="*/ 1405842 w 2315231"/>
                <a:gd name="connsiteY3" fmla="*/ 2179529 h 217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5231" h="2179529">
                  <a:moveTo>
                    <a:pt x="2315231" y="0"/>
                  </a:moveTo>
                  <a:lnTo>
                    <a:pt x="0" y="0"/>
                  </a:lnTo>
                  <a:lnTo>
                    <a:pt x="0" y="2179529"/>
                  </a:lnTo>
                  <a:lnTo>
                    <a:pt x="1405842" y="217952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A7F82D4C-55E3-48DA-9918-0403073BB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0283" y="446825"/>
            <a:ext cx="1200722" cy="126682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79C3FCBF-E7AA-46B4-856A-E17A680145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1132" y="708993"/>
            <a:ext cx="1556095" cy="81869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27AF28C-B9D6-40EF-A9E5-28D00B5F8B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2800" y="5228373"/>
            <a:ext cx="1033826" cy="101305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F1ED8EA-AA7C-4D6D-B502-F620879C351E}"/>
              </a:ext>
            </a:extLst>
          </p:cNvPr>
          <p:cNvSpPr/>
          <p:nvPr/>
        </p:nvSpPr>
        <p:spPr>
          <a:xfrm>
            <a:off x="10690283" y="6216029"/>
            <a:ext cx="13163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Мы в </a:t>
            </a:r>
            <a:r>
              <a:rPr lang="en-US" b="1" kern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91659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772951" y="584273"/>
            <a:ext cx="10849330" cy="1628149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400" b="0" i="0" u="none" strike="noStrike" kern="0" cap="none" spc="0" normalizeH="0" baseline="0" noProof="0" dirty="0" smtClean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Основной целью деятельности Центра</a:t>
            </a:r>
            <a:r>
              <a:rPr kumimoji="0" lang="ru-RU" sz="128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является разработка и реализация моделей продуктивной деятельности в сфере методического сопровождения руководителей и педагогических работников образовательных организаций дошкольного, начального, основного, среднего общего, среднего профессионального, дополнительного образования </a:t>
            </a:r>
            <a:r>
              <a:rPr kumimoji="0" lang="ru-RU" sz="12800" b="0" i="0" u="none" strike="noStrike" kern="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РК </a:t>
            </a:r>
            <a:r>
              <a:rPr kumimoji="0" lang="ru-RU" sz="128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по вопросам воспитания и профилактики </a:t>
            </a:r>
            <a:r>
              <a:rPr kumimoji="0" lang="ru-RU" sz="12800" b="0" i="0" u="none" strike="noStrike" kern="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деструктивных  явлений	</a:t>
            </a:r>
            <a:br>
              <a:rPr kumimoji="0" lang="ru-RU" sz="12800" b="0" i="0" u="none" strike="noStrike" kern="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</a:br>
            <a:endParaRPr kumimoji="0" lang="ru-RU" sz="12800" b="0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 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54670C2-57F9-45D1-93A8-0992AC378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075" y="5868870"/>
            <a:ext cx="657650" cy="6938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1527E05-436E-4860-A442-F9B7B352D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8515" y="5919857"/>
            <a:ext cx="1221910" cy="64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578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70898" y="341637"/>
            <a:ext cx="30668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2025 год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7894" y="1426293"/>
            <a:ext cx="4285130" cy="20621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более </a:t>
            </a:r>
            <a:r>
              <a:rPr lang="ru-RU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60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мероприятий для управленческих команд и методистов муниципальных образований, управленческих команд образовательных организаций, педагогических работников, родителей (законных представителей) обучающихся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98926" y="1426293"/>
            <a:ext cx="6096000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</a:t>
            </a:r>
            <a:r>
              <a:rPr lang="ru-RU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10.11.2025 г. по 30.11.2025 г. 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 </a:t>
            </a:r>
          </a:p>
          <a:p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ДПП 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ПК «Современные подходы к организации профилактики негативных проявлений (</a:t>
            </a:r>
            <a:r>
              <a:rPr lang="ru-RU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буллинга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в образовательной организации» (объем – 36 ч.), в которых приняли участие 39 педагогов из 7 муниципальных 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образований</a:t>
            </a:r>
          </a:p>
          <a:p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7646894" y="3202560"/>
            <a:ext cx="1443317" cy="4662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620871" y="3892786"/>
            <a:ext cx="6096000" cy="239757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Сыктывкар - 28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Ухта - 5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0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Усть-Вымский</a:t>
            </a:r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- 2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Сосногорск - 1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0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Сыктывдинский</a:t>
            </a:r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- 1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0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Коркеросский</a:t>
            </a:r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- 1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Усинск - </a:t>
            </a:r>
            <a:r>
              <a:rPr lang="ru-RU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ru-RU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8224" y="3823807"/>
            <a:ext cx="4504763" cy="217828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Общий охват: </a:t>
            </a:r>
            <a:endParaRPr lang="ru-RU" sz="1800" b="1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руководителей 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педагогических работников ОО – </a:t>
            </a:r>
            <a:r>
              <a:rPr lang="ru-RU" sz="1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7403 чел.; </a:t>
            </a:r>
            <a:endParaRPr lang="ru-RU" sz="18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родители 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(законные представители) </a:t>
            </a:r>
            <a:r>
              <a:rPr lang="ru-RU" sz="1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5000 чел.; </a:t>
            </a:r>
            <a:endParaRPr lang="ru-RU" sz="18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обучающиеся</a:t>
            </a:r>
            <a:r>
              <a:rPr lang="ru-RU" sz="18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956 чел.</a:t>
            </a:r>
            <a:endParaRPr lang="ru-RU" sz="1800" b="1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250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05368" y="349641"/>
            <a:ext cx="30668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2026 год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3740" y="1365339"/>
            <a:ext cx="11170023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</a:t>
            </a:r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января по март </a:t>
            </a: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2026 года </a:t>
            </a:r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sz="2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28</a:t>
            </a: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мероприятий </a:t>
            </a:r>
            <a:endParaRPr lang="ru-RU" sz="24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классные часы, родительские собрания, семинары, </a:t>
            </a:r>
            <a:r>
              <a:rPr lang="ru-RU" sz="24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вебинары</a:t>
            </a: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</a:t>
            </a:r>
            <a:endParaRPr lang="ru-RU" sz="24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которых приняли участие </a:t>
            </a:r>
            <a:r>
              <a:rPr lang="ru-RU" sz="2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2449</a:t>
            </a: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обучающихся, педагогов и родителей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63154" y="2733583"/>
            <a:ext cx="5567083" cy="39450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</a:t>
            </a:r>
            <a:r>
              <a:rPr lang="ru-RU" sz="1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26.01.2026 г. по 28.02.2026 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обучение по ДПП ПК «Современные подходы к организации профилактики негативных проявлений (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буллинга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в образовательной организации» (объем – 36 ч.), в которых приняли участие </a:t>
            </a:r>
            <a:r>
              <a:rPr lang="ru-RU" sz="1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38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педагогов Республики Коми из следующих муниципальных образовательных организаций: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Сыктывкар - 24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Сыктывдинский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- 8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Сосногорск - 2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Усть-Куломский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- 2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Ижемский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- 1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Печора - 1</a:t>
            </a:r>
            <a:endParaRPr lang="ru-RU" sz="18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627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8590" y="672353"/>
            <a:ext cx="11465858" cy="564126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numCol="2">
            <a:spAutoFit/>
          </a:bodyPr>
          <a:lstStyle/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Семинар «Психологическое насилие. Практика оказания психологической помощи жертве, агрессору и наблюдателям»</a:t>
            </a: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Семинар «Школьные службы примирения: опыт работы образовательных организаций Республики Коми»</a:t>
            </a: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Онлайн-классный час «Информационная безопасность и профилактика </a:t>
            </a:r>
            <a:r>
              <a:rPr lang="ru-RU" sz="1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киберпреступности</a:t>
            </a:r>
            <a:r>
              <a: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Онлайн-классный час «Осознанный выбор – осознанные поступки»</a:t>
            </a: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рамках Онлайн-школ классных руководителей проведены </a:t>
            </a:r>
            <a:r>
              <a:rPr lang="ru-RU" sz="1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вебинары</a:t>
            </a:r>
            <a:r>
              <a: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«Ранее выявление </a:t>
            </a:r>
            <a:r>
              <a:rPr lang="ru-RU" sz="12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  </a:t>
            </a:r>
            <a:r>
              <a: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коррекция деструктивного поведения»</a:t>
            </a: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Вебинар</a:t>
            </a:r>
            <a:r>
              <a: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«Ключевые направления деятельности социального педагога»</a:t>
            </a: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Онлайн-родительское собрание «Семейные традиции: как укрепить семью и воспитать ценности»</a:t>
            </a: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ДПП </a:t>
            </a:r>
            <a:r>
              <a: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ПК «Профилактика травли в учреждениях СПО» (объем – 36 ч.)</a:t>
            </a: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ДПП ПК «Организация и содержание комплексной профилактической работы с несовершеннолетними: вопросы межведомственного взаимодействия»</a:t>
            </a: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Онлайн-родительское собрание «Роль семьи в профилактике суицидального поведения детей и подростков»</a:t>
            </a: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Методический семинар-совещание с органами местного самоуправления Республики Коми «Детский отдых 2026: безопасность и качество» с привлечением надзорных и правоохранительных органов</a:t>
            </a: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Вебинар</a:t>
            </a:r>
            <a:r>
              <a: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социальных педагогов «Организация профилактического мероприятия: методы, приемы и формы работы</a:t>
            </a:r>
            <a:r>
              <a:rPr lang="ru-RU" sz="12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Онлайн-классный час «Что делать, когда становится очень грустно или тяжело: справляемся с трудностями»</a:t>
            </a: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Семинар «Экстремизм в подростково-молодежной среде. Интернет и экстремизм: как защитить детей от онлайн-вербовки»</a:t>
            </a: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Онлайн-родительские собрания по теме «Разговор о важном: безопасные каникулы наших детей!</a:t>
            </a: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lang="ru-RU" sz="1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Вебинары</a:t>
            </a:r>
            <a:r>
              <a: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рамках онлайн –школ для классных руководителей «Профилактика </a:t>
            </a:r>
            <a:r>
              <a:rPr lang="ru-RU" sz="1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буллинга</a:t>
            </a:r>
            <a:r>
              <a: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школьной среде» , «Профилактика суицидального поведения среди подростков», «Безопасность детей в интернет»</a:t>
            </a: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Круглый стол «Роль отца в семье. Ответственное отцовство»</a:t>
            </a: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Круглый стол «Роль матери в сохранении семейных ценностей. Ответственное материнство в современной семье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ru-RU" sz="12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12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030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7176" y="447742"/>
            <a:ext cx="10838330" cy="600164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numCol="2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Прокуратура Республики Коми, </a:t>
            </a:r>
            <a:endPara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внутренних дел по Республике Коми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Следственный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комитет Российской Федерации по Республике Коми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Главное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Управление МЧС России по Республике Коми, </a:t>
            </a:r>
            <a:endPara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Отдел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организации деятельности подразделений по делам несовершеннолетних МВД по Республике Коми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Отдел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профилактике терроризма Комитета Республики Коми гражданской обороны и чрезвычайных ситуаций, </a:t>
            </a:r>
            <a:endPara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Отделение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пропаганды безопасности дорожного движения УГИБДД МВД по Республике Коми, </a:t>
            </a:r>
            <a:endPara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Отдел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организации надзорных и профилактических мероприятий управления надзорной деятельности и профилактической работы ГУ МЧС РФ по Республике Коми, </a:t>
            </a:r>
            <a:endPara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Управление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ФСИН по Республике Коми, </a:t>
            </a:r>
            <a:endPara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ГИМС Главного управления МЧС России по Республике Коми, </a:t>
            </a:r>
            <a:endPara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Общественная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палата Республики Коми, </a:t>
            </a:r>
            <a:endPara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ГУ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«Коми Республиканская психиатрическая больница», </a:t>
            </a:r>
            <a:endPara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ГБУЗ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РК «Коми республиканский клинический перинатальный центр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»,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ГБУЗ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РК «Коми республиканский наркологический диспансер», </a:t>
            </a:r>
            <a:endPara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ГАУ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РК «Республиканский информационный центр оценки качества образования», </a:t>
            </a:r>
            <a:endPara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Родительская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ассоциация Республики Коми, </a:t>
            </a:r>
            <a:endPara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Коми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региональное отделение общероссийской общественно-государственной организации «Союз женщин России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»,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по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молодёжной политике Республики Коми, </a:t>
            </a:r>
            <a:endPara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Филиал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Российского общества «Знание» в Республике Коми, </a:t>
            </a:r>
            <a:endPara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Навигаторы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детства в Республике Коми, </a:t>
            </a:r>
            <a:endPara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Движение Первых» Республики Коми, </a:t>
            </a:r>
            <a:endPara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Сыктывкарская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Воркутинская епархии, </a:t>
            </a:r>
            <a:endPara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Совет отцов  Республики Коми и другие.</a:t>
            </a:r>
            <a:endPara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244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9953" y="1320983"/>
            <a:ext cx="11268635" cy="42415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2800" b="1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Категория слушателей:</a:t>
            </a:r>
            <a:r>
              <a:rPr lang="ru-RU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все работники образовательных организаций, в том числе управленческий состав, педагогические работники, работники, не включенные в образовательную деятельность.</a:t>
            </a:r>
          </a:p>
          <a:p>
            <a:pPr algn="just">
              <a:lnSpc>
                <a:spcPct val="107000"/>
              </a:lnSpc>
            </a:pPr>
            <a:r>
              <a:rPr lang="ru-RU" sz="2800" b="1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Общий объем:</a:t>
            </a:r>
            <a:r>
              <a:rPr lang="ru-RU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 часов (20 дней), по окончании при успешной защите проектной работы выдается сертификат в электронном виде.</a:t>
            </a:r>
          </a:p>
          <a:p>
            <a:pPr algn="just">
              <a:lnSpc>
                <a:spcPct val="107000"/>
              </a:lnSpc>
            </a:pPr>
            <a:r>
              <a:rPr lang="ru-RU" sz="2800" b="1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 обучения:</a:t>
            </a:r>
            <a:r>
              <a:rPr lang="ru-RU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гибридная, сочетает очное обучение (онлайн) и освоения материалов в системе электронного обучения.</a:t>
            </a:r>
            <a:endParaRPr lang="ru-RU" sz="28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070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презентаций">
  <a:themeElements>
    <a:clrScheme name="КРИРО">
      <a:dk1>
        <a:srgbClr val="000000"/>
      </a:dk1>
      <a:lt1>
        <a:srgbClr val="FFFFFF"/>
      </a:lt1>
      <a:dk2>
        <a:srgbClr val="1E4E79"/>
      </a:dk2>
      <a:lt2>
        <a:srgbClr val="B3C6E7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1">
  <a:themeElements>
    <a:clrScheme name="КРИРО">
      <a:dk1>
        <a:srgbClr val="000000"/>
      </a:dk1>
      <a:lt1>
        <a:srgbClr val="FFFFFF"/>
      </a:lt1>
      <a:dk2>
        <a:srgbClr val="1E4E79"/>
      </a:dk2>
      <a:lt2>
        <a:srgbClr val="B3C6E7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1">
  <a:themeElements>
    <a:clrScheme name="КРИРО">
      <a:dk1>
        <a:srgbClr val="000000"/>
      </a:dk1>
      <a:lt1>
        <a:srgbClr val="FFFFFF"/>
      </a:lt1>
      <a:dk2>
        <a:srgbClr val="1E4E79"/>
      </a:dk2>
      <a:lt2>
        <a:srgbClr val="B3C6E7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1">
  <a:themeElements>
    <a:clrScheme name="КРИРО">
      <a:dk1>
        <a:srgbClr val="000000"/>
      </a:dk1>
      <a:lt1>
        <a:srgbClr val="FFFFFF"/>
      </a:lt1>
      <a:dk2>
        <a:srgbClr val="1E4E79"/>
      </a:dk2>
      <a:lt2>
        <a:srgbClr val="B3C6E7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Тема1">
  <a:themeElements>
    <a:clrScheme name="КРИРО">
      <a:dk1>
        <a:srgbClr val="000000"/>
      </a:dk1>
      <a:lt1>
        <a:srgbClr val="FFFFFF"/>
      </a:lt1>
      <a:dk2>
        <a:srgbClr val="1E4E79"/>
      </a:dk2>
      <a:lt2>
        <a:srgbClr val="B3C6E7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2293</TotalTime>
  <Words>3257</Words>
  <Application>Microsoft Office PowerPoint</Application>
  <PresentationFormat>Произвольный</PresentationFormat>
  <Paragraphs>322</Paragraphs>
  <Slides>32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Тема презентаций</vt:lpstr>
      <vt:lpstr>Тема1</vt:lpstr>
      <vt:lpstr>1_Тема1</vt:lpstr>
      <vt:lpstr>3_Тема1</vt:lpstr>
      <vt:lpstr>5_Тема1</vt:lpstr>
      <vt:lpstr>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Основные нормативно-правовые акты, регулирующие профилактику буллинга в ОО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Спасибо за профессиональное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республиканских методических объединений в профессиональном развитии педагогов и в повышении качества образования</dc:title>
  <dc:creator>Габова Марина Анатольевна</dc:creator>
  <cp:lastModifiedBy>Елена</cp:lastModifiedBy>
  <cp:revision>257</cp:revision>
  <dcterms:modified xsi:type="dcterms:W3CDTF">2026-04-15T10:50:53Z</dcterms:modified>
</cp:coreProperties>
</file>