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37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phere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50374" y="0"/>
            <a:ext cx="2293626" cy="6858000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38400" y="3581400"/>
            <a:ext cx="3962400" cy="2133600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6" name="Title 15"/>
          <p:cNvSpPr>
            <a:spLocks noGrp="1"/>
          </p:cNvSpPr>
          <p:nvPr>
            <p:ph type="title"/>
          </p:nvPr>
        </p:nvSpPr>
        <p:spPr>
          <a:xfrm>
            <a:off x="2438400" y="1447800"/>
            <a:ext cx="3962400" cy="2133600"/>
          </a:xfrm>
        </p:spPr>
        <p:txBody>
          <a:bodyPr anchor="b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>
          <a:xfrm>
            <a:off x="3582988" y="6426201"/>
            <a:ext cx="2819399" cy="126999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10.04.2024</a:t>
            </a:fld>
            <a:endParaRPr lang="ru-RU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>
          <a:xfrm>
            <a:off x="6414976" y="6400800"/>
            <a:ext cx="457200" cy="152400"/>
          </a:xfrm>
        </p:spPr>
        <p:txBody>
          <a:bodyPr/>
          <a:lstStyle>
            <a:lvl1pPr algn="r">
              <a:defRPr/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>
          <a:xfrm>
            <a:off x="3581400" y="6296248"/>
            <a:ext cx="2820987" cy="152400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10.04.2024</a:t>
            </a:fld>
            <a:endParaRPr lang="ru-RU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10.04.2024</a:t>
            </a:fld>
            <a:endParaRPr lang="ru-RU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57200"/>
            <a:ext cx="3657600" cy="5714999"/>
          </a:xfrm>
        </p:spPr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6" name="Title 1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10.04.2024</a:t>
            </a:fld>
            <a:endParaRPr lang="ru-RU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sphere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58000" y="0"/>
            <a:ext cx="2293626" cy="6858000"/>
          </a:xfrm>
          <a:prstGeom prst="rect">
            <a:avLst/>
          </a:prstGeom>
        </p:spPr>
      </p:pic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839788" y="6426201"/>
            <a:ext cx="2819399" cy="126999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10.04.2024</a:t>
            </a:fld>
            <a:endParaRPr lang="ru-RU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4116388" y="6400800"/>
            <a:ext cx="533400" cy="152400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838200" y="6296248"/>
            <a:ext cx="2820987" cy="152400"/>
          </a:xfrm>
        </p:spPr>
        <p:txBody>
          <a:bodyPr/>
          <a:lstStyle/>
          <a:p>
            <a:endParaRPr lang="ru-RU"/>
          </a:p>
        </p:txBody>
      </p:sp>
      <p:sp>
        <p:nvSpPr>
          <p:cNvPr id="15" name="Title 14"/>
          <p:cNvSpPr>
            <a:spLocks noGrp="1"/>
          </p:cNvSpPr>
          <p:nvPr>
            <p:ph type="title"/>
          </p:nvPr>
        </p:nvSpPr>
        <p:spPr>
          <a:xfrm>
            <a:off x="457200" y="1828800"/>
            <a:ext cx="3200400" cy="1752600"/>
          </a:xfrm>
        </p:spPr>
        <p:txBody>
          <a:bodyPr anchor="b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57200" y="3578224"/>
            <a:ext cx="3200645" cy="1459767"/>
          </a:xfrm>
        </p:spPr>
        <p:txBody>
          <a:bodyPr anchor="t">
            <a:normAutofit/>
          </a:bodyPr>
          <a:lstStyle>
            <a:lvl1pPr marL="0" indent="0" algn="r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None/>
              <a:defRPr lang="en-US" sz="140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3429000"/>
            <a:ext cx="3124200" cy="2667000"/>
          </a:xfrm>
        </p:spPr>
        <p:txBody>
          <a:bodyPr>
            <a:normAutofit/>
          </a:bodyPr>
          <a:lstStyle>
            <a:lvl1pPr marL="228600" indent="-182880"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457200"/>
            <a:ext cx="3124200" cy="2667000"/>
          </a:xfrm>
        </p:spPr>
        <p:txBody>
          <a:bodyPr>
            <a:normAutofit/>
          </a:bodyPr>
          <a:lstStyle>
            <a:lvl1pPr marL="228600" indent="-182880"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4876800" y="457200"/>
            <a:ext cx="2819400" cy="571499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10.04.2024</a:t>
            </a:fld>
            <a:endParaRPr lang="ru-RU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75238"/>
            <a:ext cx="3581400" cy="411162"/>
          </a:xfrm>
        </p:spPr>
        <p:txBody>
          <a:bodyPr anchor="b">
            <a:noAutofit/>
          </a:bodyPr>
          <a:lstStyle>
            <a:lvl1pPr marL="0" indent="0" algn="ctr">
              <a:buNone/>
              <a:defRPr sz="1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675288"/>
            <a:ext cx="3581400" cy="2525112"/>
          </a:xfrm>
        </p:spPr>
        <p:txBody>
          <a:bodyPr anchor="t">
            <a:normAutofit/>
          </a:bodyPr>
          <a:lstStyle>
            <a:lvl1pPr marL="228600" indent="-182880"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 baseline="0"/>
            </a:lvl4pPr>
            <a:lvl5pPr>
              <a:buFont typeface="Wingdings" pitchFamily="2" charset="2"/>
              <a:buChar char="§"/>
              <a:defRPr sz="1400"/>
            </a:lvl5pPr>
            <a:lvl6pPr>
              <a:buFont typeface="Wingdings" pitchFamily="2" charset="2"/>
              <a:buChar char="§"/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7199" y="3429000"/>
            <a:ext cx="3581400" cy="411162"/>
          </a:xfrm>
        </p:spPr>
        <p:txBody>
          <a:bodyPr anchor="b">
            <a:noAutofit/>
          </a:bodyPr>
          <a:lstStyle>
            <a:lvl1pPr marL="0" indent="0" algn="ctr">
              <a:buNone/>
              <a:defRPr sz="1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7199" y="3840162"/>
            <a:ext cx="3581400" cy="2515198"/>
          </a:xfrm>
        </p:spPr>
        <p:txBody>
          <a:bodyPr anchor="t">
            <a:normAutofit/>
          </a:bodyPr>
          <a:lstStyle>
            <a:lvl1pPr marL="228600" indent="-182880"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4876800" y="457200"/>
            <a:ext cx="2819400" cy="571499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10.04.2024</a:t>
            </a:fld>
            <a:endParaRPr lang="ru-RU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33800" y="457200"/>
            <a:ext cx="3962400" cy="5715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10.04.2024</a:t>
            </a:fld>
            <a:endParaRPr lang="ru-RU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10.04.2024</a:t>
            </a:fld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81600" y="1676400"/>
            <a:ext cx="2514600" cy="1874837"/>
          </a:xfrm>
        </p:spPr>
        <p:txBody>
          <a:bodyPr anchor="b">
            <a:normAutofit/>
          </a:bodyPr>
          <a:lstStyle>
            <a:lvl1pPr algn="r">
              <a:defRPr sz="2000" b="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676400"/>
            <a:ext cx="4700016" cy="3505200"/>
          </a:xfrm>
        </p:spPr>
        <p:txBody>
          <a:bodyPr>
            <a:normAutofit/>
          </a:bodyPr>
          <a:lstStyle>
            <a:lvl1pPr marL="228600" indent="-182880"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86400" y="3552372"/>
            <a:ext cx="2209800" cy="1629228"/>
          </a:xfrm>
        </p:spPr>
        <p:txBody>
          <a:bodyPr anchor="t">
            <a:normAutofit/>
          </a:bodyPr>
          <a:lstStyle>
            <a:lvl1pPr marL="0" indent="0" algn="r">
              <a:buNone/>
              <a:defRPr sz="12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10.04.2024</a:t>
            </a:fld>
            <a:endParaRPr lang="ru-RU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4800" y="1676400"/>
            <a:ext cx="4696967" cy="35052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5181600" y="1676400"/>
            <a:ext cx="2514600" cy="1875972"/>
          </a:xfrm>
        </p:spPr>
        <p:txBody>
          <a:bodyPr anchor="b">
            <a:normAutofit/>
          </a:bodyPr>
          <a:lstStyle>
            <a:lvl1pPr algn="r">
              <a:defRPr sz="2000" b="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2"/>
          </p:nvPr>
        </p:nvSpPr>
        <p:spPr>
          <a:xfrm>
            <a:off x="5486400" y="3552372"/>
            <a:ext cx="2209800" cy="1629228"/>
          </a:xfrm>
        </p:spPr>
        <p:txBody>
          <a:bodyPr anchor="t">
            <a:normAutofit/>
          </a:bodyPr>
          <a:lstStyle>
            <a:lvl1pPr marL="0" indent="0" algn="r">
              <a:buNone/>
              <a:defRPr sz="12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10.04.2024</a:t>
            </a:fld>
            <a:endParaRPr lang="ru-RU"/>
          </a:p>
        </p:txBody>
      </p:sp>
      <p:sp>
        <p:nvSpPr>
          <p:cNvPr id="17" name="Slide Number Placeholder 1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sphere2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8823693" y="0"/>
            <a:ext cx="320307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76800" y="457200"/>
            <a:ext cx="2819400" cy="5715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457200"/>
            <a:ext cx="3657600" cy="57149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4"/>
          </p:nvPr>
        </p:nvSpPr>
        <p:spPr>
          <a:xfrm>
            <a:off x="7772400" y="6400800"/>
            <a:ext cx="533400" cy="152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2"/>
          </p:nvPr>
        </p:nvSpPr>
        <p:spPr>
          <a:xfrm>
            <a:off x="4876801" y="6426201"/>
            <a:ext cx="2819399" cy="1269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10.04.2024</a:t>
            </a:fld>
            <a:endParaRPr lang="ru-RU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4875213" y="6296248"/>
            <a:ext cx="2820987" cy="1524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r" defTabSz="914400" rtl="0" eaLnBrk="1" latinLnBrk="0" hangingPunct="1">
        <a:spcBef>
          <a:spcPct val="0"/>
        </a:spcBef>
        <a:buNone/>
        <a:defRPr sz="2800" kern="1200">
          <a:gradFill>
            <a:gsLst>
              <a:gs pos="0">
                <a:schemeClr val="tx1">
                  <a:lumMod val="50000"/>
                </a:schemeClr>
              </a:gs>
              <a:gs pos="61000">
                <a:schemeClr val="tx1"/>
              </a:gs>
            </a:gsLst>
            <a:lin ang="5400000" scaled="0"/>
          </a:gradFill>
          <a:effectLst/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800" kern="1200">
          <a:solidFill>
            <a:schemeClr val="tx1">
              <a:lumMod val="85000"/>
            </a:schemeClr>
          </a:solidFill>
          <a:latin typeface="+mn-lt"/>
          <a:ea typeface="+mn-ea"/>
          <a:cs typeface="+mn-cs"/>
        </a:defRPr>
      </a:lvl1pPr>
      <a:lvl2pPr marL="411480" indent="-182880" algn="l" defTabSz="914400" rtl="0" eaLnBrk="1" latinLnBrk="0" hangingPunct="1">
        <a:spcBef>
          <a:spcPct val="20000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>
          <a:solidFill>
            <a:schemeClr val="tx1">
              <a:lumMod val="85000"/>
            </a:schemeClr>
          </a:solidFill>
          <a:latin typeface="+mn-lt"/>
          <a:ea typeface="+mn-ea"/>
          <a:cs typeface="+mn-cs"/>
        </a:defRPr>
      </a:lvl2pPr>
      <a:lvl3pPr marL="594360" indent="-182880" algn="l" defTabSz="914400" rtl="0" eaLnBrk="1" latinLnBrk="0" hangingPunct="1">
        <a:spcBef>
          <a:spcPct val="20000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>
          <a:solidFill>
            <a:schemeClr val="tx1">
              <a:lumMod val="85000"/>
            </a:schemeClr>
          </a:solidFill>
          <a:latin typeface="+mn-lt"/>
          <a:ea typeface="+mn-ea"/>
          <a:cs typeface="+mn-cs"/>
        </a:defRPr>
      </a:lvl3pPr>
      <a:lvl4pPr marL="777240" indent="-182880" algn="l" defTabSz="914400" rtl="0" eaLnBrk="1" latinLnBrk="0" hangingPunct="1">
        <a:spcBef>
          <a:spcPct val="20000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>
          <a:solidFill>
            <a:schemeClr val="tx1">
              <a:lumMod val="85000"/>
            </a:schemeClr>
          </a:solidFill>
          <a:latin typeface="+mn-lt"/>
          <a:ea typeface="+mn-ea"/>
          <a:cs typeface="+mn-cs"/>
        </a:defRPr>
      </a:lvl4pPr>
      <a:lvl5pPr marL="960120" indent="-182880" algn="l" defTabSz="914400" rtl="0" eaLnBrk="1" latinLnBrk="0" hangingPunct="1">
        <a:spcBef>
          <a:spcPct val="20000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>
          <a:solidFill>
            <a:schemeClr val="tx1">
              <a:lumMod val="85000"/>
            </a:schemeClr>
          </a:solidFill>
          <a:latin typeface="+mn-lt"/>
          <a:ea typeface="+mn-ea"/>
          <a:cs typeface="+mn-cs"/>
        </a:defRPr>
      </a:lvl5pPr>
      <a:lvl6pPr marL="1143000" indent="-182880" algn="l" defTabSz="914400" rtl="0" eaLnBrk="1" latinLnBrk="0" hangingPunct="1">
        <a:spcBef>
          <a:spcPts val="288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325880" indent="-182880" algn="l" defTabSz="914400" rtl="0" eaLnBrk="1" latinLnBrk="0" hangingPunct="1">
        <a:spcBef>
          <a:spcPts val="288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508760" indent="-182880" algn="l" defTabSz="914400" rtl="0" eaLnBrk="1" latinLnBrk="0" hangingPunct="1">
        <a:spcBef>
          <a:spcPts val="288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691640" indent="-182880" algn="l" defTabSz="914400" rtl="0" eaLnBrk="1" latinLnBrk="0" hangingPunct="1">
        <a:spcBef>
          <a:spcPts val="288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484784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ru-RU" sz="4400" i="1" dirty="0" smtClean="0"/>
              <a:t>«Элементы </a:t>
            </a:r>
            <a:r>
              <a:rPr lang="ru-RU" sz="4400" i="1" dirty="0" smtClean="0"/>
              <a:t>национального вида спорта «Северное многоборье» на уроках физической культуры в старшем звене».</a:t>
            </a:r>
            <a:endParaRPr lang="ru-RU" sz="4400" i="1" dirty="0"/>
          </a:p>
        </p:txBody>
      </p:sp>
      <p:pic>
        <p:nvPicPr>
          <p:cNvPr id="1028" name="Picture 4" descr="https://sun9-77.userapi.com/impg/oDcpYsy1nO-crvUsDHps-j5mAbDlz-TNks2suw/nZwx6ivVvxw.jpg?size=604x445&amp;quality=95&amp;sign=690ac0258575a8dee787f6e1adf9e34c&amp;type=albu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789040"/>
            <a:ext cx="8136904" cy="303948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1595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692696"/>
            <a:ext cx="806489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i="1" dirty="0">
                <a:solidFill>
                  <a:srgbClr val="333333"/>
                </a:solidFill>
                <a:latin typeface="YS Text"/>
              </a:rPr>
              <a:t>Северное многоборье является одним из популярных видов спорта коренных народов Севера. </a:t>
            </a:r>
            <a:endParaRPr lang="ru-RU" sz="2800" i="1" dirty="0"/>
          </a:p>
        </p:txBody>
      </p:sp>
      <p:pic>
        <p:nvPicPr>
          <p:cNvPr id="2052" name="Picture 4" descr="https://navigator.krao.ru/images/events/cover/703dc6cdaf667e3c6b966c56cab8831e_big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713" y="2069588"/>
            <a:ext cx="4300349" cy="2862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s://avatars.mds.yandex.net/i?id=dcdffb9b7ba061e263c432d64c29021c_l-9303200-images-thumbs&amp;n=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3501008"/>
            <a:ext cx="4485891" cy="3356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8043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priuralye-rkm.ru/wp-content/uploads/2020/04/Tynzya-sanumy-arkan-gotov-k-metaniyu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60648"/>
            <a:ext cx="3151036" cy="472956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s://avatars.mds.yandex.net/i?id=6e1c61f2baa4fd9667c546ed8399c5f6_l-5234292-images-thumbs&amp;n=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4634" y="247554"/>
            <a:ext cx="3374762" cy="468716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ttps://sun9-35.userapi.com/impg/m3rXKz9beSZ1FHU7YgI2Y1ckQ8g2Q8Ek9fCKUQ/M8T-_u7lQJY.jpg?size=900x684&amp;quality=96&amp;sign=c2c1b7f56a83f8dff9fa2380d77111a0&amp;c_uniq_tag=wQK3MDTVuev1VCTp61ISk_wfng7Et858mIeH8EWPufk&amp;type=album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194" r="1268"/>
          <a:stretch/>
        </p:blipFill>
        <p:spPr bwMode="auto">
          <a:xfrm>
            <a:off x="155573" y="4394945"/>
            <a:ext cx="8463821" cy="246305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7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528" y="306376"/>
            <a:ext cx="561662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Виды северного многоборья:</a:t>
            </a:r>
          </a:p>
          <a:p>
            <a:endParaRPr lang="ru-RU" sz="32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1.Прыжки через нарты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https://admizhma.ru/content/news/4606/2U6ZMxjZ50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876036"/>
            <a:ext cx="6797944" cy="453650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7393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9552" y="908720"/>
            <a:ext cx="57606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2.Тройной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национальный прыжок</a:t>
            </a:r>
          </a:p>
        </p:txBody>
      </p:sp>
      <p:pic>
        <p:nvPicPr>
          <p:cNvPr id="5124" name="Picture 4" descr="https://sun9-44.userapi.com/impg/HoxNZwvS7d_qeZV5ZSTVmF-p-pEzuQ7pG4QGYg/O3aWMiNmmrg.jpg?size=842x1080&amp;quality=95&amp;sign=388deabb8a996a1cde69f76d1fa2964b&amp;type=albu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1419364"/>
            <a:ext cx="4039921" cy="518184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67820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9497" y="457508"/>
            <a:ext cx="61206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3.Метание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тынзея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на хорей.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8" name="Picture 4" descr="https://sun9-76.userapi.com/impg/okjJnPJ8_DnCOtvliMM-4WtWtrMr1ORXyFUHDA/RHoVTAH-_vY.jpg?size=810x1080&amp;quality=95&amp;sign=c1a1213c2dedefb329648e1b77d5a9e8&amp;type=albu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1725" y="1124744"/>
            <a:ext cx="4176464" cy="556861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2334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5536" y="761040"/>
            <a:ext cx="61206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4. Метание топора на дальность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7170" name="Picture 2" descr="https://sun9-28.userapi.com/impg/c0pC3dagrQ5wGxdrqWjdUw_HdSHIwV5maJoDYA/7MjVYBQdYmA.jpg?size=810x1080&amp;quality=95&amp;sign=350464cd37868bab81dbc48ab10c342d&amp;type=albu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1115267"/>
            <a:ext cx="4248472" cy="566462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6052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7544" y="692696"/>
            <a:ext cx="61206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5. Бег с палкой.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4" name="Picture 2" descr="https://sun9-73.userapi.com/impg/e-xd4zcUVsj_AX-oxphwJRv8nB36rNUPZNGSYg/2_Fd5kGCb5g.jpg?size=810x1080&amp;quality=95&amp;sign=c36924d3dd7d5d9258a0b2716bdd57c6&amp;type=albu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0686" y="837280"/>
            <a:ext cx="4356484" cy="580864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9512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Составная">
  <a:themeElements>
    <a:clrScheme name="Составная">
      <a:dk1>
        <a:sysClr val="windowText" lastClr="000000"/>
      </a:dk1>
      <a:lt1>
        <a:sysClr val="window" lastClr="FFFFFF"/>
      </a:lt1>
      <a:dk2>
        <a:srgbClr val="5B6973"/>
      </a:dk2>
      <a:lt2>
        <a:srgbClr val="E7ECED"/>
      </a:lt2>
      <a:accent1>
        <a:srgbClr val="98C723"/>
      </a:accent1>
      <a:accent2>
        <a:srgbClr val="59B0B9"/>
      </a:accent2>
      <a:accent3>
        <a:srgbClr val="DEAE00"/>
      </a:accent3>
      <a:accent4>
        <a:srgbClr val="B77BB4"/>
      </a:accent4>
      <a:accent5>
        <a:srgbClr val="E0773C"/>
      </a:accent5>
      <a:accent6>
        <a:srgbClr val="A98D63"/>
      </a:accent6>
      <a:hlink>
        <a:srgbClr val="26CBEC"/>
      </a:hlink>
      <a:folHlink>
        <a:srgbClr val="598C8C"/>
      </a:folHlink>
    </a:clrScheme>
    <a:fontScheme name="Состав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остав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95000"/>
                <a:satMod val="300000"/>
              </a:schemeClr>
            </a:gs>
            <a:gs pos="12000">
              <a:schemeClr val="phClr">
                <a:tint val="50000"/>
                <a:shade val="90000"/>
                <a:satMod val="250000"/>
              </a:schemeClr>
            </a:gs>
            <a:gs pos="100000">
              <a:schemeClr val="phClr">
                <a:tint val="85000"/>
                <a:shade val="75000"/>
                <a:satMod val="1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75000"/>
                <a:shade val="95000"/>
                <a:satMod val="175000"/>
              </a:schemeClr>
            </a:gs>
            <a:gs pos="12000">
              <a:schemeClr val="phClr">
                <a:tint val="90000"/>
                <a:shade val="90000"/>
                <a:satMod val="150000"/>
              </a:schemeClr>
            </a:gs>
            <a:gs pos="100000">
              <a:schemeClr val="phClr">
                <a:tint val="100000"/>
                <a:shade val="75000"/>
                <a:satMod val="150000"/>
              </a:schemeClr>
            </a:gs>
          </a:gsLst>
          <a:lin ang="16200000" scaled="1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freezing" dir="t">
              <a:rot lat="0" lon="0" rev="6000000"/>
            </a:lightRig>
          </a:scene3d>
          <a:sp3d contourW="12700" prstMaterial="dkEdge">
            <a:bevelT w="44450" h="25400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80000"/>
                <a:satMod val="110000"/>
                <a:lumMod val="80000"/>
              </a:schemeClr>
            </a:gs>
            <a:gs pos="79000">
              <a:schemeClr val="phClr">
                <a:tint val="100000"/>
                <a:shade val="90000"/>
                <a:satMod val="105000"/>
                <a:lumMod val="100000"/>
              </a:schemeClr>
            </a:gs>
            <a:gs pos="100000">
              <a:schemeClr val="phClr">
                <a:tint val="95000"/>
                <a:shade val="100000"/>
                <a:satMod val="110000"/>
                <a:lumMod val="11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hade val="100000"/>
                <a:satMod val="100000"/>
                <a:lumMod val="110000"/>
              </a:schemeClr>
            </a:gs>
            <a:gs pos="83000">
              <a:schemeClr val="phClr">
                <a:shade val="75000"/>
                <a:satMod val="200000"/>
              </a:schemeClr>
            </a:gs>
            <a:gs pos="100000">
              <a:schemeClr val="phClr">
                <a:shade val="90000"/>
                <a:satMod val="200000"/>
              </a:schemeClr>
            </a:gs>
          </a:gsLst>
          <a:path path="circle">
            <a:fillToRect l="75000" t="100000" b="3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Composite</Template>
  <TotalTime>163</TotalTime>
  <Words>57</Words>
  <Application>Microsoft Office PowerPoint</Application>
  <PresentationFormat>Экран (4:3)</PresentationFormat>
  <Paragraphs>9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Составная</vt:lpstr>
      <vt:lpstr>«Элементы национального вида спорта «Северное многоборье» на уроках физической культуры в старшем звене».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«Этнокультурные элементы национального вида спорта «Северное многоборье» на уроках физической культуры в старшем звене».</dc:title>
  <dc:creator>Саньйонг</dc:creator>
  <cp:lastModifiedBy>Саньйонг</cp:lastModifiedBy>
  <cp:revision>8</cp:revision>
  <dcterms:created xsi:type="dcterms:W3CDTF">2024-04-04T15:19:03Z</dcterms:created>
  <dcterms:modified xsi:type="dcterms:W3CDTF">2024-04-10T04:41:12Z</dcterms:modified>
</cp:coreProperties>
</file>